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256" r:id="rId3"/>
    <p:sldId id="475" r:id="rId4"/>
    <p:sldId id="472" r:id="rId5"/>
    <p:sldId id="476" r:id="rId6"/>
    <p:sldId id="477" r:id="rId7"/>
    <p:sldId id="478" r:id="rId8"/>
    <p:sldId id="479" r:id="rId9"/>
    <p:sldId id="473" r:id="rId10"/>
    <p:sldId id="481" r:id="rId11"/>
    <p:sldId id="480"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7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5134"/>
    <a:srgbClr val="E74E0F"/>
    <a:srgbClr val="0000CC"/>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902" autoAdjust="0"/>
    <p:restoredTop sz="73393"/>
  </p:normalViewPr>
  <p:slideViewPr>
    <p:cSldViewPr>
      <p:cViewPr varScale="1">
        <p:scale>
          <a:sx n="68" d="100"/>
          <a:sy n="68" d="100"/>
        </p:scale>
        <p:origin x="2824" y="200"/>
      </p:cViewPr>
      <p:guideLst>
        <p:guide orient="horz" pos="2160"/>
        <p:guide pos="2879"/>
      </p:guideLst>
    </p:cSldViewPr>
  </p:slid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09AB84-7A0E-49A0-ACA6-2AC91EA5B3C5}" type="datetimeFigureOut">
              <a:rPr lang="en-GB" smtClean="0"/>
              <a:t>21/07/2018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664D68-FB8C-49D8-8BF7-F3452B0C3E22}" type="slidenum">
              <a:rPr lang="en-GB" smtClean="0"/>
              <a:t>‹#›</a:t>
            </a:fld>
            <a:endParaRPr lang="en-GB"/>
          </a:p>
        </p:txBody>
      </p:sp>
    </p:spTree>
    <p:extLst>
      <p:ext uri="{BB962C8B-B14F-4D97-AF65-F5344CB8AC3E}">
        <p14:creationId xmlns:p14="http://schemas.microsoft.com/office/powerpoint/2010/main" val="1404510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am </a:t>
            </a:r>
            <a:r>
              <a:rPr lang="en-US" dirty="0" err="1"/>
              <a:t>Saidi</a:t>
            </a:r>
            <a:r>
              <a:rPr lang="en-US" dirty="0"/>
              <a:t> </a:t>
            </a:r>
            <a:r>
              <a:rPr lang="en-US" dirty="0" err="1"/>
              <a:t>Kapiga</a:t>
            </a:r>
            <a:r>
              <a:rPr lang="en-US" dirty="0"/>
              <a:t> and have been a co-research director of STRIVE since its inception. I want to welcome you all to the STRIVE preconference meeting – thank you for joining us today for what I hope is going to be a lively and interactive discussion.</a:t>
            </a:r>
          </a:p>
          <a:p>
            <a:endParaRPr lang="en-US" dirty="0"/>
          </a:p>
        </p:txBody>
      </p:sp>
      <p:sp>
        <p:nvSpPr>
          <p:cNvPr id="4" name="Slide Number Placeholder 3"/>
          <p:cNvSpPr>
            <a:spLocks noGrp="1"/>
          </p:cNvSpPr>
          <p:nvPr>
            <p:ph type="sldNum" sz="quarter" idx="10"/>
          </p:nvPr>
        </p:nvSpPr>
        <p:spPr/>
        <p:txBody>
          <a:bodyPr/>
          <a:lstStyle/>
          <a:p>
            <a:fld id="{0E664D68-FB8C-49D8-8BF7-F3452B0C3E22}" type="slidenum">
              <a:rPr lang="en-GB" smtClean="0"/>
              <a:t>2</a:t>
            </a:fld>
            <a:endParaRPr lang="en-GB"/>
          </a:p>
        </p:txBody>
      </p:sp>
    </p:spTree>
    <p:extLst>
      <p:ext uri="{BB962C8B-B14F-4D97-AF65-F5344CB8AC3E}">
        <p14:creationId xmlns:p14="http://schemas.microsoft.com/office/powerpoint/2010/main" val="33157992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now my great pleasure to introduce Catherine </a:t>
            </a:r>
            <a:r>
              <a:rPr lang="en-US" dirty="0" err="1"/>
              <a:t>Sozi</a:t>
            </a:r>
            <a:r>
              <a:rPr lang="en-US" dirty="0"/>
              <a:t> who is the Director of the UNAIDS Regional Support Team for Eastern and Southern Africa to provide the opening address on the importance of tackling structural drivers of HIV, especially for adolescent girls and young women</a:t>
            </a:r>
          </a:p>
        </p:txBody>
      </p:sp>
      <p:sp>
        <p:nvSpPr>
          <p:cNvPr id="4" name="Slide Number Placeholder 3"/>
          <p:cNvSpPr>
            <a:spLocks noGrp="1"/>
          </p:cNvSpPr>
          <p:nvPr>
            <p:ph type="sldNum" sz="quarter" idx="10"/>
          </p:nvPr>
        </p:nvSpPr>
        <p:spPr/>
        <p:txBody>
          <a:bodyPr/>
          <a:lstStyle/>
          <a:p>
            <a:fld id="{0E664D68-FB8C-49D8-8BF7-F3452B0C3E22}" type="slidenum">
              <a:rPr lang="en-GB" smtClean="0"/>
              <a:t>11</a:t>
            </a:fld>
            <a:endParaRPr lang="en-GB"/>
          </a:p>
        </p:txBody>
      </p:sp>
    </p:spTree>
    <p:extLst>
      <p:ext uri="{BB962C8B-B14F-4D97-AF65-F5344CB8AC3E}">
        <p14:creationId xmlns:p14="http://schemas.microsoft.com/office/powerpoint/2010/main" val="3537086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STRIVE is a research </a:t>
            </a:r>
            <a:r>
              <a:rPr lang="en-US" dirty="0" err="1"/>
              <a:t>programme</a:t>
            </a:r>
            <a:r>
              <a:rPr lang="en-US" dirty="0"/>
              <a:t> consortium funded in 2011 by the UK government’s Department for International Development to tackle the structural drivers of HIV</a:t>
            </a:r>
          </a:p>
          <a:p>
            <a:r>
              <a:rPr lang="en-US" dirty="0"/>
              <a:t>As a research consortium we have focused on conducting high quality research across a range of disciplines and using a variety of research methods from large scale cluster randomized control trials to small scale qualitative participatory action research.</a:t>
            </a:r>
          </a:p>
          <a:p>
            <a:r>
              <a:rPr lang="en-US" dirty="0"/>
              <a:t>However, our overall goal has been to influence policy and practice by transferring knowledge into action</a:t>
            </a:r>
          </a:p>
        </p:txBody>
      </p:sp>
      <p:sp>
        <p:nvSpPr>
          <p:cNvPr id="4" name="Slide Number Placeholder 3"/>
          <p:cNvSpPr>
            <a:spLocks noGrp="1"/>
          </p:cNvSpPr>
          <p:nvPr>
            <p:ph type="sldNum" sz="quarter" idx="10"/>
          </p:nvPr>
        </p:nvSpPr>
        <p:spPr/>
        <p:txBody>
          <a:bodyPr/>
          <a:lstStyle/>
          <a:p>
            <a:fld id="{0E664D68-FB8C-49D8-8BF7-F3452B0C3E22}" type="slidenum">
              <a:rPr lang="en-GB" smtClean="0"/>
              <a:t>3</a:t>
            </a:fld>
            <a:endParaRPr lang="en-GB"/>
          </a:p>
        </p:txBody>
      </p:sp>
    </p:spTree>
    <p:extLst>
      <p:ext uri="{BB962C8B-B14F-4D97-AF65-F5344CB8AC3E}">
        <p14:creationId xmlns:p14="http://schemas.microsoft.com/office/powerpoint/2010/main" val="1176743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such, today we aim to share our findings with panel members and the audience – with a view of facilitating a discussion about the implications of our findings for policy makers, implementers, civil society advocates and researchers, with a view to integrating that knowledge into action in order to tackle the structural drivers of HIV in sub-Saharan Africa and Asia</a:t>
            </a:r>
          </a:p>
          <a:p>
            <a:endParaRPr lang="en-US" dirty="0"/>
          </a:p>
        </p:txBody>
      </p:sp>
      <p:sp>
        <p:nvSpPr>
          <p:cNvPr id="4" name="Slide Number Placeholder 3"/>
          <p:cNvSpPr>
            <a:spLocks noGrp="1"/>
          </p:cNvSpPr>
          <p:nvPr>
            <p:ph type="sldNum" sz="quarter" idx="10"/>
          </p:nvPr>
        </p:nvSpPr>
        <p:spPr/>
        <p:txBody>
          <a:bodyPr/>
          <a:lstStyle/>
          <a:p>
            <a:fld id="{0E664D68-FB8C-49D8-8BF7-F3452B0C3E22}" type="slidenum">
              <a:rPr lang="en-GB" smtClean="0"/>
              <a:t>4</a:t>
            </a:fld>
            <a:endParaRPr lang="en-GB"/>
          </a:p>
        </p:txBody>
      </p:sp>
    </p:spTree>
    <p:extLst>
      <p:ext uri="{BB962C8B-B14F-4D97-AF65-F5344CB8AC3E}">
        <p14:creationId xmlns:p14="http://schemas.microsoft.com/office/powerpoint/2010/main" val="2458857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STRIVE research has been conducted across the STRIVE partner </a:t>
            </a:r>
            <a:r>
              <a:rPr lang="en-US" dirty="0" err="1"/>
              <a:t>organisations</a:t>
            </a:r>
            <a:r>
              <a:rPr lang="en-US" dirty="0"/>
              <a:t> which includes </a:t>
            </a:r>
          </a:p>
          <a:p>
            <a:pPr marL="171450" indent="-171450">
              <a:buFontTx/>
              <a:buChar char="-"/>
            </a:pPr>
            <a:r>
              <a:rPr lang="en-US" dirty="0"/>
              <a:t>The Karnataka Health Promotion Trust in Karnataka State, southern India – represented here today by Ravi Prakash and </a:t>
            </a:r>
            <a:r>
              <a:rPr lang="en-US" dirty="0" err="1"/>
              <a:t>Parinita</a:t>
            </a:r>
            <a:r>
              <a:rPr lang="en-US" dirty="0"/>
              <a:t> Bhattacharjee</a:t>
            </a:r>
          </a:p>
          <a:p>
            <a:pPr marL="171450" indent="-171450">
              <a:buFontTx/>
              <a:buChar char="-"/>
            </a:pPr>
            <a:r>
              <a:rPr lang="en-US" dirty="0"/>
              <a:t>The International Centre for Research on Women in Washington DC in the USA, and the Asia Regional Office in New Delhi, India – represented here today by Katherine Fritz, Anne </a:t>
            </a:r>
            <a:r>
              <a:rPr lang="en-US" dirty="0" err="1"/>
              <a:t>Stangl</a:t>
            </a:r>
            <a:r>
              <a:rPr lang="en-US" dirty="0"/>
              <a:t> and Kirsten </a:t>
            </a:r>
            <a:r>
              <a:rPr lang="en-US" dirty="0" err="1"/>
              <a:t>Stoebenau</a:t>
            </a:r>
            <a:r>
              <a:rPr lang="en-US" dirty="0"/>
              <a:t> from the US office (although Kirsten is now at </a:t>
            </a:r>
            <a:r>
              <a:rPr lang="en-GB" sz="1200" b="0" i="0" u="none" strike="noStrike" kern="1200" dirty="0">
                <a:solidFill>
                  <a:schemeClr val="tx1"/>
                </a:solidFill>
                <a:effectLst/>
                <a:latin typeface="+mn-lt"/>
                <a:ea typeface="+mn-ea"/>
                <a:cs typeface="+mn-cs"/>
              </a:rPr>
              <a:t>University of Maryland School of Public Health)</a:t>
            </a:r>
            <a:r>
              <a:rPr lang="en-US" dirty="0"/>
              <a:t>, and by Ravi </a:t>
            </a:r>
            <a:r>
              <a:rPr lang="en-US" dirty="0" err="1"/>
              <a:t>Verma</a:t>
            </a:r>
            <a:r>
              <a:rPr lang="en-US" dirty="0"/>
              <a:t> as the Director of the Asia Regional Office</a:t>
            </a:r>
          </a:p>
          <a:p>
            <a:pPr marL="171450" indent="-171450">
              <a:buFontTx/>
              <a:buChar char="-"/>
            </a:pPr>
            <a:r>
              <a:rPr lang="en-US" dirty="0"/>
              <a:t>The National Institute for Medical Research and the Mwanza Intervention Trials Unit in Mwanza Tanzania– represented here by Gerry Hilary </a:t>
            </a:r>
            <a:r>
              <a:rPr lang="en-US" dirty="0" err="1"/>
              <a:t>Mshana</a:t>
            </a:r>
            <a:r>
              <a:rPr lang="en-US" dirty="0"/>
              <a:t>, Joyce </a:t>
            </a:r>
            <a:r>
              <a:rPr lang="en-US" dirty="0" err="1"/>
              <a:t>Wamoyi</a:t>
            </a:r>
            <a:r>
              <a:rPr lang="en-US" dirty="0"/>
              <a:t>, and </a:t>
            </a:r>
            <a:r>
              <a:rPr lang="en-US" dirty="0" err="1"/>
              <a:t>Saidi</a:t>
            </a:r>
            <a:r>
              <a:rPr lang="en-US" dirty="0"/>
              <a:t> </a:t>
            </a:r>
            <a:r>
              <a:rPr lang="en-US" dirty="0" err="1"/>
              <a:t>Kapiga</a:t>
            </a:r>
            <a:r>
              <a:rPr lang="en-US" dirty="0"/>
              <a:t> (me)</a:t>
            </a:r>
          </a:p>
          <a:p>
            <a:pPr marL="171450" indent="-171450">
              <a:buFontTx/>
              <a:buChar char="-"/>
            </a:pPr>
            <a:r>
              <a:rPr lang="en-US" dirty="0"/>
              <a:t>The Wits Reproductive Health Institute in Johannesburg, South Africa – represented here by Sinead Delany-</a:t>
            </a:r>
            <a:r>
              <a:rPr lang="en-US" dirty="0" err="1"/>
              <a:t>Moretlwe</a:t>
            </a:r>
            <a:endParaRPr lang="en-US" dirty="0"/>
          </a:p>
          <a:p>
            <a:pPr marL="171450" indent="-171450">
              <a:buFontTx/>
              <a:buChar char="-"/>
            </a:pPr>
            <a:r>
              <a:rPr lang="en-US" dirty="0"/>
              <a:t>-Soul City Institute for social Justice in Johannesburg, South Africa – who are not here today</a:t>
            </a:r>
          </a:p>
          <a:p>
            <a:pPr marL="171450" indent="-171450">
              <a:buFontTx/>
              <a:buChar char="-"/>
            </a:pPr>
            <a:r>
              <a:rPr lang="en-US" dirty="0"/>
              <a:t>And the London School of Hygiene and Tropical Medicine – represented by Sheila Harvey, Shelley Lees, Mitzy Gafos, Chris </a:t>
            </a:r>
            <a:r>
              <a:rPr lang="en-US" dirty="0" err="1"/>
              <a:t>McLanachan</a:t>
            </a:r>
            <a:r>
              <a:rPr lang="en-US" dirty="0"/>
              <a:t>, Annie Holmes, </a:t>
            </a:r>
            <a:r>
              <a:rPr lang="en-US" dirty="0" err="1"/>
              <a:t>Sephy</a:t>
            </a:r>
            <a:r>
              <a:rPr lang="en-US" dirty="0"/>
              <a:t> </a:t>
            </a:r>
            <a:r>
              <a:rPr lang="en-US" dirty="0" err="1"/>
              <a:t>Valuks</a:t>
            </a:r>
            <a:r>
              <a:rPr lang="en-US" dirty="0"/>
              <a:t>, Tara Beatie and Jane Sheppard</a:t>
            </a:r>
          </a:p>
          <a:p>
            <a:pPr marL="171450" indent="-171450">
              <a:buFontTx/>
              <a:buChar char="-"/>
            </a:pPr>
            <a:endParaRPr lang="en-US" dirty="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0E664D68-FB8C-49D8-8BF7-F3452B0C3E22}" type="slidenum">
              <a:rPr lang="en-GB" smtClean="0"/>
              <a:t>5</a:t>
            </a:fld>
            <a:endParaRPr lang="en-GB"/>
          </a:p>
        </p:txBody>
      </p:sp>
    </p:spTree>
    <p:extLst>
      <p:ext uri="{BB962C8B-B14F-4D97-AF65-F5344CB8AC3E}">
        <p14:creationId xmlns:p14="http://schemas.microsoft.com/office/powerpoint/2010/main" val="3999790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Todays </a:t>
            </a:r>
            <a:r>
              <a:rPr lang="en-US" dirty="0" err="1"/>
              <a:t>programme</a:t>
            </a:r>
            <a:r>
              <a:rPr lang="en-US" dirty="0"/>
              <a:t> has been organized by the STRIVE partners in collaboration with our co-hosts</a:t>
            </a:r>
          </a:p>
          <a:p>
            <a:pPr marL="171450" indent="-171450">
              <a:buFontTx/>
              <a:buChar char="-"/>
            </a:pPr>
            <a:r>
              <a:rPr lang="en-US" dirty="0"/>
              <a:t>The Sexual and reproductive health and rights Africa Trust (SAT) – represented by </a:t>
            </a:r>
            <a:r>
              <a:rPr lang="en-US" dirty="0" err="1"/>
              <a:t>Jonothan</a:t>
            </a:r>
            <a:r>
              <a:rPr lang="en-US" dirty="0"/>
              <a:t> </a:t>
            </a:r>
            <a:r>
              <a:rPr lang="en-US" dirty="0" err="1"/>
              <a:t>Gunthorp</a:t>
            </a:r>
            <a:endParaRPr lang="en-US" dirty="0"/>
          </a:p>
          <a:p>
            <a:pPr marL="171450" indent="-171450">
              <a:buFontTx/>
              <a:buChar char="-"/>
            </a:pPr>
            <a:r>
              <a:rPr lang="en-US" dirty="0"/>
              <a:t>UNAIDS – represented by Hege </a:t>
            </a:r>
            <a:r>
              <a:rPr lang="en-US" dirty="0" err="1"/>
              <a:t>Wagan</a:t>
            </a:r>
            <a:r>
              <a:rPr lang="en-US" dirty="0"/>
              <a:t> and also by Catherine </a:t>
            </a:r>
            <a:r>
              <a:rPr lang="en-US" dirty="0" err="1"/>
              <a:t>Sozi</a:t>
            </a:r>
            <a:r>
              <a:rPr lang="en-US" dirty="0"/>
              <a:t> who is going to present the opening address</a:t>
            </a:r>
          </a:p>
          <a:p>
            <a:pPr marL="171450" indent="-171450">
              <a:buFontTx/>
              <a:buChar char="-"/>
            </a:pPr>
            <a:r>
              <a:rPr lang="en-US" dirty="0"/>
              <a:t>The United Nations Development </a:t>
            </a:r>
            <a:r>
              <a:rPr lang="en-US" dirty="0" err="1"/>
              <a:t>programme</a:t>
            </a:r>
            <a:r>
              <a:rPr lang="en-US" dirty="0"/>
              <a:t> – who are also affiliated partners of STRIVE – represented by Doug Webb who will be chairing our morning session</a:t>
            </a:r>
          </a:p>
          <a:p>
            <a:pPr marL="171450" indent="-171450">
              <a:buFontTx/>
              <a:buChar char="-"/>
            </a:pPr>
            <a:r>
              <a:rPr lang="en-US" dirty="0"/>
              <a:t>And our funder the Department for International Development and UKAID – represented by Charlotte Watts who will be chairing our afternoon session and Carolyn </a:t>
            </a:r>
            <a:r>
              <a:rPr lang="en-US" dirty="0" err="1"/>
              <a:t>Sunners</a:t>
            </a:r>
            <a:endParaRPr lang="en-US" dirty="0"/>
          </a:p>
          <a:p>
            <a:r>
              <a:rPr lang="en-US" dirty="0"/>
              <a:t>- </a:t>
            </a:r>
          </a:p>
        </p:txBody>
      </p:sp>
      <p:sp>
        <p:nvSpPr>
          <p:cNvPr id="4" name="Slide Number Placeholder 3"/>
          <p:cNvSpPr>
            <a:spLocks noGrp="1"/>
          </p:cNvSpPr>
          <p:nvPr>
            <p:ph type="sldNum" sz="quarter" idx="10"/>
          </p:nvPr>
        </p:nvSpPr>
        <p:spPr/>
        <p:txBody>
          <a:bodyPr/>
          <a:lstStyle/>
          <a:p>
            <a:fld id="{0E664D68-FB8C-49D8-8BF7-F3452B0C3E22}" type="slidenum">
              <a:rPr lang="en-GB" smtClean="0"/>
              <a:t>6</a:t>
            </a:fld>
            <a:endParaRPr lang="en-GB"/>
          </a:p>
        </p:txBody>
      </p:sp>
    </p:spTree>
    <p:extLst>
      <p:ext uri="{BB962C8B-B14F-4D97-AF65-F5344CB8AC3E}">
        <p14:creationId xmlns:p14="http://schemas.microsoft.com/office/powerpoint/2010/main" val="672170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designed the day to hopefully facilitate as much discussion and debate as possible.</a:t>
            </a:r>
          </a:p>
          <a:p>
            <a:pPr marL="171450" indent="-171450">
              <a:buFont typeface="Arial" panose="020B0604020202020204" pitchFamily="34" charset="0"/>
              <a:buChar char="•"/>
            </a:pPr>
            <a:r>
              <a:rPr lang="en-US" dirty="0"/>
              <a:t>As such, we will start next with the opening address from Catherine </a:t>
            </a:r>
            <a:r>
              <a:rPr lang="en-US" dirty="0" err="1"/>
              <a:t>Sozi</a:t>
            </a:r>
            <a:r>
              <a:rPr lang="en-US" dirty="0"/>
              <a:t> on the importance of tackling structural drivers of HIV, especially for adolescent girls and young women</a:t>
            </a:r>
          </a:p>
          <a:p>
            <a:pPr marL="171450" indent="-171450">
              <a:buFont typeface="Arial" panose="020B0604020202020204" pitchFamily="34" charset="0"/>
              <a:buChar char="•"/>
            </a:pPr>
            <a:r>
              <a:rPr lang="en-US" dirty="0"/>
              <a:t>Mitzy and I will then set the scene in terms of providing an overview of the work of STRIVE</a:t>
            </a:r>
          </a:p>
          <a:p>
            <a:pPr marL="171450" indent="-171450">
              <a:buFont typeface="Arial" panose="020B0604020202020204" pitchFamily="34" charset="0"/>
              <a:buChar char="•"/>
            </a:pPr>
            <a:r>
              <a:rPr lang="en-US" dirty="0"/>
              <a:t>We will then have a 45 minute presentation from Katherine Fritz, Ravi Prakash, </a:t>
            </a:r>
            <a:r>
              <a:rPr lang="en-US" dirty="0" err="1"/>
              <a:t>Parinita</a:t>
            </a:r>
            <a:r>
              <a:rPr lang="en-US" dirty="0"/>
              <a:t> Bhattacharjee and I providing an overview of our conceptual approach to addressing the structural drivers of HIV in the context of the sustainable development goal agenda – with examples of where we have designed </a:t>
            </a:r>
            <a:r>
              <a:rPr lang="en-US" dirty="0" err="1"/>
              <a:t>programmes</a:t>
            </a:r>
            <a:r>
              <a:rPr lang="en-US" dirty="0"/>
              <a:t> to intervene on upstream factors such as gender based violence and education, for multiple downstream benefits across SDG targets</a:t>
            </a:r>
          </a:p>
          <a:p>
            <a:pPr marL="171450" indent="-171450">
              <a:buFont typeface="Arial" panose="020B0604020202020204" pitchFamily="34" charset="0"/>
              <a:buChar char="•"/>
            </a:pPr>
            <a:r>
              <a:rPr lang="en-US" dirty="0"/>
              <a:t>We have purposefully focused the presentations of our </a:t>
            </a:r>
            <a:r>
              <a:rPr lang="en-US" dirty="0" err="1"/>
              <a:t>programmes</a:t>
            </a:r>
            <a:r>
              <a:rPr lang="en-US" dirty="0"/>
              <a:t> on the key findings – so to the dismay of many researchers I am sure – we have avoided describing research methodologies – but there is additional information in the posters on the walls and in the materials on your memory sticks</a:t>
            </a:r>
          </a:p>
          <a:p>
            <a:pPr marL="171450" indent="-171450">
              <a:buFont typeface="Arial" panose="020B0604020202020204" pitchFamily="34" charset="0"/>
              <a:buChar char="•"/>
            </a:pPr>
            <a:r>
              <a:rPr lang="en-US" dirty="0"/>
              <a:t>We then have  an hour and 45 minutes for clarification questions to the presenters and for  the panel and audience discussion.</a:t>
            </a:r>
          </a:p>
          <a:p>
            <a:pPr marL="171450" indent="-171450">
              <a:buFont typeface="Arial" panose="020B0604020202020204" pitchFamily="34" charset="0"/>
              <a:buChar char="•"/>
            </a:pPr>
            <a:r>
              <a:rPr lang="en-US" dirty="0"/>
              <a:t> By the end of this mornings session we want you to have contributed to identifying key recommendations of how best to integrate structural interventions into SDG planning and financing</a:t>
            </a:r>
          </a:p>
          <a:p>
            <a:pPr marL="171450" indent="-171450">
              <a:buFont typeface="Arial" panose="020B0604020202020204" pitchFamily="34" charset="0"/>
              <a:buChar char="•"/>
            </a:pPr>
            <a:r>
              <a:rPr lang="en-US" dirty="0"/>
              <a:t>We will break for an hours lunch – and vegetarian and non-vegetarian lunch options are available so we encourage you to take the opportunity to view the posters around the room and speak to the STRIVE researchers</a:t>
            </a:r>
          </a:p>
          <a:p>
            <a:pPr marL="171450" indent="-171450">
              <a:buFont typeface="Arial" panose="020B0604020202020204" pitchFamily="34" charset="0"/>
              <a:buChar char="•"/>
            </a:pPr>
            <a:r>
              <a:rPr lang="en-US" dirty="0"/>
              <a:t>We will start again at 2pm with a brief summary of the morning session</a:t>
            </a:r>
          </a:p>
          <a:p>
            <a:pPr marL="171450" indent="-171450">
              <a:buFont typeface="Arial" panose="020B0604020202020204" pitchFamily="34" charset="0"/>
              <a:buChar char="•"/>
            </a:pPr>
            <a:r>
              <a:rPr lang="en-US" dirty="0"/>
              <a:t>We will then have another 45 minute presentation from Sinead </a:t>
            </a:r>
            <a:r>
              <a:rPr lang="en-GB" sz="1200" kern="1200" dirty="0">
                <a:solidFill>
                  <a:schemeClr val="tx1"/>
                </a:solidFill>
                <a:effectLst/>
                <a:latin typeface="+mn-lt"/>
                <a:ea typeface="+mn-ea"/>
                <a:cs typeface="+mn-cs"/>
              </a:rPr>
              <a:t>Delany-</a:t>
            </a:r>
            <a:r>
              <a:rPr lang="en-GB" sz="1200" kern="1200" dirty="0" err="1">
                <a:solidFill>
                  <a:schemeClr val="tx1"/>
                </a:solidFill>
                <a:effectLst/>
                <a:latin typeface="+mn-lt"/>
                <a:ea typeface="+mn-ea"/>
                <a:cs typeface="+mn-cs"/>
              </a:rPr>
              <a:t>Moretiwe</a:t>
            </a:r>
            <a:r>
              <a:rPr lang="en-GB" sz="1200" kern="1200" dirty="0">
                <a:solidFill>
                  <a:schemeClr val="tx1"/>
                </a:solidFill>
                <a:effectLst/>
                <a:latin typeface="+mn-lt"/>
                <a:ea typeface="+mn-ea"/>
                <a:cs typeface="+mn-cs"/>
              </a:rPr>
              <a:t>, Joyce </a:t>
            </a:r>
            <a:r>
              <a:rPr lang="en-GB" sz="1200" kern="1200" dirty="0" err="1">
                <a:solidFill>
                  <a:schemeClr val="tx1"/>
                </a:solidFill>
                <a:effectLst/>
                <a:latin typeface="+mn-lt"/>
                <a:ea typeface="+mn-ea"/>
                <a:cs typeface="+mn-cs"/>
              </a:rPr>
              <a:t>Wamoyi</a:t>
            </a:r>
            <a:r>
              <a:rPr lang="en-GB" sz="1200" kern="1200" dirty="0">
                <a:solidFill>
                  <a:schemeClr val="tx1"/>
                </a:solidFill>
                <a:effectLst/>
                <a:latin typeface="+mn-lt"/>
                <a:ea typeface="+mn-ea"/>
                <a:cs typeface="+mn-cs"/>
              </a:rPr>
              <a:t>, Gerry </a:t>
            </a:r>
            <a:r>
              <a:rPr lang="en-GB" sz="1200" kern="1200" dirty="0" err="1">
                <a:solidFill>
                  <a:schemeClr val="tx1"/>
                </a:solidFill>
                <a:effectLst/>
                <a:latin typeface="+mn-lt"/>
                <a:ea typeface="+mn-ea"/>
                <a:cs typeface="+mn-cs"/>
              </a:rPr>
              <a:t>Mshana</a:t>
            </a:r>
            <a:r>
              <a:rPr lang="en-GB" sz="1200" kern="1200" dirty="0">
                <a:solidFill>
                  <a:schemeClr val="tx1"/>
                </a:solidFill>
                <a:effectLst/>
                <a:latin typeface="+mn-lt"/>
                <a:ea typeface="+mn-ea"/>
                <a:cs typeface="+mn-cs"/>
              </a:rPr>
              <a:t>, and Anne </a:t>
            </a:r>
            <a:r>
              <a:rPr lang="en-GB" sz="1200" kern="1200" dirty="0" err="1">
                <a:solidFill>
                  <a:schemeClr val="tx1"/>
                </a:solidFill>
                <a:effectLst/>
                <a:latin typeface="+mn-lt"/>
                <a:ea typeface="+mn-ea"/>
                <a:cs typeface="+mn-cs"/>
              </a:rPr>
              <a:t>Stangl</a:t>
            </a:r>
            <a:r>
              <a:rPr lang="en-GB" dirty="0">
                <a:effectLst/>
              </a:rPr>
              <a:t> providing an overview of our conceptual approach to addressing structural drivers in the delivery of comprehensive HIV prevention programmes</a:t>
            </a:r>
          </a:p>
          <a:p>
            <a:pPr marL="171450" indent="-171450">
              <a:buFont typeface="Arial" panose="020B0604020202020204" pitchFamily="34" charset="0"/>
              <a:buChar char="•"/>
            </a:pPr>
            <a:r>
              <a:rPr lang="en-GB" dirty="0">
                <a:effectLst/>
              </a:rPr>
              <a:t>We then have another hour and 45 minutes for questions and the panel and audience discussion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 By the end of the afternoon session we want you to have contributed to identifying key recommendations of how best to integrate structural interventions into SDG planning and financing</a:t>
            </a:r>
          </a:p>
          <a:p>
            <a:endParaRPr lang="en-US" dirty="0"/>
          </a:p>
        </p:txBody>
      </p:sp>
      <p:sp>
        <p:nvSpPr>
          <p:cNvPr id="4" name="Slide Number Placeholder 3"/>
          <p:cNvSpPr>
            <a:spLocks noGrp="1"/>
          </p:cNvSpPr>
          <p:nvPr>
            <p:ph type="sldNum" sz="quarter" idx="10"/>
          </p:nvPr>
        </p:nvSpPr>
        <p:spPr/>
        <p:txBody>
          <a:bodyPr/>
          <a:lstStyle/>
          <a:p>
            <a:fld id="{0E664D68-FB8C-49D8-8BF7-F3452B0C3E22}" type="slidenum">
              <a:rPr lang="en-GB" smtClean="0"/>
              <a:t>7</a:t>
            </a:fld>
            <a:endParaRPr lang="en-GB"/>
          </a:p>
        </p:txBody>
      </p:sp>
    </p:spTree>
    <p:extLst>
      <p:ext uri="{BB962C8B-B14F-4D97-AF65-F5344CB8AC3E}">
        <p14:creationId xmlns:p14="http://schemas.microsoft.com/office/powerpoint/2010/main" val="1502965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a great line up of panelists for the morning and afternoon session representing governments, implementing </a:t>
            </a:r>
            <a:r>
              <a:rPr lang="en-US" dirty="0" err="1"/>
              <a:t>organisations</a:t>
            </a:r>
            <a:r>
              <a:rPr lang="en-US" dirty="0"/>
              <a:t>, civil society groups and funders – and particularly representing the voices of people living with HIV and adolescents and young people.</a:t>
            </a:r>
          </a:p>
          <a:p>
            <a:r>
              <a:rPr lang="en-US" dirty="0"/>
              <a:t>We will introduce the panelists further at the start of the sessions.</a:t>
            </a:r>
          </a:p>
          <a:p>
            <a:endParaRPr lang="en-US" dirty="0"/>
          </a:p>
          <a:p>
            <a:r>
              <a:rPr lang="en-US" dirty="0"/>
              <a:t>I do want to stress that we have predominately invited representatives that we have not had a collaborative research relationship with in order to specifically facilitate a discussion on the implications of our research approach and findings beyond our usual collaborators </a:t>
            </a:r>
          </a:p>
          <a:p>
            <a:r>
              <a:rPr lang="en-US" dirty="0"/>
              <a:t>As such, we are sure this will be a valuable debate about opportunities and challenges for the future.</a:t>
            </a:r>
          </a:p>
          <a:p>
            <a:endParaRPr lang="en-US" dirty="0"/>
          </a:p>
          <a:p>
            <a:endParaRPr lang="en-US" dirty="0"/>
          </a:p>
        </p:txBody>
      </p:sp>
      <p:sp>
        <p:nvSpPr>
          <p:cNvPr id="4" name="Slide Number Placeholder 3"/>
          <p:cNvSpPr>
            <a:spLocks noGrp="1"/>
          </p:cNvSpPr>
          <p:nvPr>
            <p:ph type="sldNum" sz="quarter" idx="10"/>
          </p:nvPr>
        </p:nvSpPr>
        <p:spPr/>
        <p:txBody>
          <a:bodyPr/>
          <a:lstStyle/>
          <a:p>
            <a:fld id="{0E664D68-FB8C-49D8-8BF7-F3452B0C3E22}" type="slidenum">
              <a:rPr lang="en-GB" smtClean="0"/>
              <a:t>8</a:t>
            </a:fld>
            <a:endParaRPr lang="en-GB"/>
          </a:p>
        </p:txBody>
      </p:sp>
    </p:spTree>
    <p:extLst>
      <p:ext uri="{BB962C8B-B14F-4D97-AF65-F5344CB8AC3E}">
        <p14:creationId xmlns:p14="http://schemas.microsoft.com/office/powerpoint/2010/main" val="1174526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the main questions are are aiming to address today are:</a:t>
            </a:r>
          </a:p>
        </p:txBody>
      </p:sp>
      <p:sp>
        <p:nvSpPr>
          <p:cNvPr id="4" name="Slide Number Placeholder 3"/>
          <p:cNvSpPr>
            <a:spLocks noGrp="1"/>
          </p:cNvSpPr>
          <p:nvPr>
            <p:ph type="sldNum" sz="quarter" idx="10"/>
          </p:nvPr>
        </p:nvSpPr>
        <p:spPr/>
        <p:txBody>
          <a:bodyPr/>
          <a:lstStyle/>
          <a:p>
            <a:fld id="{0E664D68-FB8C-49D8-8BF7-F3452B0C3E22}" type="slidenum">
              <a:rPr lang="en-GB" smtClean="0"/>
              <a:t>9</a:t>
            </a:fld>
            <a:endParaRPr lang="en-GB"/>
          </a:p>
        </p:txBody>
      </p:sp>
    </p:spTree>
    <p:extLst>
      <p:ext uri="{BB962C8B-B14F-4D97-AF65-F5344CB8AC3E}">
        <p14:creationId xmlns:p14="http://schemas.microsoft.com/office/powerpoint/2010/main" val="20115730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outcome of today will be a set of recommendations – determined and agreed by the audience.</a:t>
            </a:r>
          </a:p>
          <a:p>
            <a:endParaRPr lang="en-GB" sz="1200" dirty="0">
              <a:solidFill>
                <a:srgbClr val="E74E0F"/>
              </a:solidFill>
            </a:endParaRPr>
          </a:p>
          <a:p>
            <a:r>
              <a:rPr lang="en-GB" sz="1200" dirty="0">
                <a:solidFill>
                  <a:srgbClr val="E74E0F"/>
                </a:solidFill>
              </a:rPr>
              <a:t>In both the morning and afternoon session we encourage you to access the website below and share your thoughts. If you see another person’s suggestion that you agree with you can also hit the arrow next to it, to raise it in the ranks.</a:t>
            </a:r>
            <a:br>
              <a:rPr lang="en-GB" sz="1200" dirty="0">
                <a:solidFill>
                  <a:srgbClr val="E74E0F"/>
                </a:solidFill>
              </a:rPr>
            </a:br>
            <a:r>
              <a:rPr lang="en-GB" sz="1200" dirty="0">
                <a:solidFill>
                  <a:srgbClr val="E74E0F"/>
                </a:solidFill>
              </a:rPr>
              <a:t> </a:t>
            </a:r>
            <a:br>
              <a:rPr lang="en-GB" sz="1200" dirty="0">
                <a:solidFill>
                  <a:srgbClr val="E74E0F"/>
                </a:solidFill>
              </a:rPr>
            </a:br>
            <a:r>
              <a:rPr lang="en-GB" sz="1200" dirty="0">
                <a:solidFill>
                  <a:srgbClr val="E74E0F"/>
                </a:solidFill>
              </a:rPr>
              <a:t>All polls will be accessible through the same website: </a:t>
            </a:r>
            <a:r>
              <a:rPr lang="en-GB" dirty="0" err="1">
                <a:solidFill>
                  <a:srgbClr val="E74E0F"/>
                </a:solidFill>
              </a:rPr>
              <a:t>pollev.com</a:t>
            </a:r>
            <a:r>
              <a:rPr lang="en-GB" dirty="0">
                <a:solidFill>
                  <a:srgbClr val="E74E0F"/>
                </a:solidFill>
              </a:rPr>
              <a:t>/strive</a:t>
            </a:r>
            <a:endParaRPr lang="en-US" dirty="0"/>
          </a:p>
        </p:txBody>
      </p:sp>
      <p:sp>
        <p:nvSpPr>
          <p:cNvPr id="4" name="Slide Number Placeholder 3"/>
          <p:cNvSpPr>
            <a:spLocks noGrp="1"/>
          </p:cNvSpPr>
          <p:nvPr>
            <p:ph type="sldNum" sz="quarter" idx="10"/>
          </p:nvPr>
        </p:nvSpPr>
        <p:spPr/>
        <p:txBody>
          <a:bodyPr/>
          <a:lstStyle/>
          <a:p>
            <a:fld id="{0E664D68-FB8C-49D8-8BF7-F3452B0C3E22}" type="slidenum">
              <a:rPr lang="en-GB" smtClean="0"/>
              <a:t>10</a:t>
            </a:fld>
            <a:endParaRPr lang="en-GB"/>
          </a:p>
        </p:txBody>
      </p:sp>
    </p:spTree>
    <p:extLst>
      <p:ext uri="{BB962C8B-B14F-4D97-AF65-F5344CB8AC3E}">
        <p14:creationId xmlns:p14="http://schemas.microsoft.com/office/powerpoint/2010/main" val="23312396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3200">
                <a:solidFill>
                  <a:srgbClr val="FF0000"/>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8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056513"/>
            <a:ext cx="9144000" cy="83213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solidFill>
                  <a:srgbClr val="FF0000"/>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endParaRPr lang="en-GB" dirty="0"/>
          </a:p>
        </p:txBody>
      </p:sp>
      <p:sp>
        <p:nvSpPr>
          <p:cNvPr id="3" name="Vertical Text Placeholder 2"/>
          <p:cNvSpPr>
            <a:spLocks noGrp="1"/>
          </p:cNvSpPr>
          <p:nvPr>
            <p:ph type="body" orient="vert" idx="1"/>
          </p:nvPr>
        </p:nvSpPr>
        <p:spPr>
          <a:xfrm>
            <a:off x="467544" y="1628800"/>
            <a:ext cx="8208912" cy="511256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0232" y="908720"/>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908720"/>
            <a:ext cx="6019800" cy="583264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rgbClr val="FF0000"/>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467544" y="2060848"/>
            <a:ext cx="8229600" cy="4680520"/>
          </a:xfrm>
        </p:spPr>
        <p:txBody>
          <a:bodyPr/>
          <a:lstStyle>
            <a:lvl1pPr>
              <a:defRPr sz="2800"/>
            </a:lvl1pPr>
            <a:lvl2pPr>
              <a:defRPr sz="2400"/>
            </a:lvl2pPr>
            <a:lvl3pPr>
              <a:defRPr sz="2400"/>
            </a:lvl3pPr>
            <a:lvl5pP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3200" b="1" cap="all">
                <a:solidFill>
                  <a:srgbClr val="FF0000"/>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solidFill>
                  <a:srgbClr val="FF0000"/>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endParaRPr lang="en-GB" dirty="0"/>
          </a:p>
        </p:txBody>
      </p:sp>
      <p:sp>
        <p:nvSpPr>
          <p:cNvPr id="3" name="Content Placeholder 2"/>
          <p:cNvSpPr>
            <a:spLocks noGrp="1"/>
          </p:cNvSpPr>
          <p:nvPr>
            <p:ph sz="half" idx="1"/>
          </p:nvPr>
        </p:nvSpPr>
        <p:spPr>
          <a:xfrm>
            <a:off x="457200" y="1600200"/>
            <a:ext cx="4038600" cy="51411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600200"/>
            <a:ext cx="4038600" cy="51411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0000"/>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457200" y="2174874"/>
            <a:ext cx="4040188" cy="456649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4"/>
            <a:ext cx="4041775" cy="456649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rgbClr val="FF0000"/>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26790"/>
            <a:ext cx="3008313" cy="1162050"/>
          </a:xfrm>
        </p:spPr>
        <p:txBody>
          <a:bodyPr anchor="b"/>
          <a:lstStyle>
            <a:lvl1pPr algn="l">
              <a:defRPr sz="2000" b="1">
                <a:solidFill>
                  <a:srgbClr val="FF0000"/>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3575050" y="816247"/>
            <a:ext cx="5111750" cy="5853113"/>
          </a:xfrm>
        </p:spPr>
        <p:txBody>
          <a:bodyPr/>
          <a:lstStyle>
            <a:lvl1pPr>
              <a:defRPr sz="28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67544" y="198884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7213" y="5229200"/>
            <a:ext cx="5486400" cy="566738"/>
          </a:xfrm>
        </p:spPr>
        <p:txBody>
          <a:bodyPr anchor="b"/>
          <a:lstStyle>
            <a:lvl1pPr algn="l">
              <a:defRPr sz="2000" b="1">
                <a:solidFill>
                  <a:srgbClr val="FF0000"/>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endParaRPr lang="en-GB" dirty="0"/>
          </a:p>
        </p:txBody>
      </p:sp>
      <p:sp>
        <p:nvSpPr>
          <p:cNvPr id="3" name="Picture Placeholder 2"/>
          <p:cNvSpPr>
            <a:spLocks noGrp="1"/>
          </p:cNvSpPr>
          <p:nvPr>
            <p:ph type="pic" idx="1"/>
          </p:nvPr>
        </p:nvSpPr>
        <p:spPr>
          <a:xfrm>
            <a:off x="1821904" y="11144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827213" y="5877272"/>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27531"/>
            <a:ext cx="9144000" cy="1053483"/>
          </a:xfrm>
          <a:prstGeom prst="rect">
            <a:avLst/>
          </a:prstGeom>
        </p:spPr>
      </p:pic>
      <p:sp>
        <p:nvSpPr>
          <p:cNvPr id="2" name="Title Placeholder 1"/>
          <p:cNvSpPr>
            <a:spLocks noGrp="1"/>
          </p:cNvSpPr>
          <p:nvPr>
            <p:ph type="title"/>
          </p:nvPr>
        </p:nvSpPr>
        <p:spPr>
          <a:xfrm>
            <a:off x="395536" y="836712"/>
            <a:ext cx="8280920" cy="1008112"/>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67544" y="1844824"/>
            <a:ext cx="8208912" cy="460851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p:cNvPicPr>
            <a:picLocks noChangeAspect="1"/>
          </p:cNvPicPr>
          <p:nvPr userDrawn="1"/>
        </p:nvPicPr>
        <p:blipFill>
          <a:blip r:embed="rId14"/>
          <a:stretch>
            <a:fillRect/>
          </a:stretch>
        </p:blipFill>
        <p:spPr>
          <a:xfrm>
            <a:off x="23648" y="2539330"/>
            <a:ext cx="352425" cy="340995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3200" kern="1200">
          <a:solidFill>
            <a:srgbClr val="FF0000"/>
          </a:solidFill>
          <a:latin typeface="Tahoma" panose="020B0604030504040204" pitchFamily="34" charset="0"/>
          <a:ea typeface="Tahoma" panose="020B0604030504040204" pitchFamily="34" charset="0"/>
          <a:cs typeface="Tahoma" panose="020B0604030504040204" pitchFamily="34" charset="0"/>
        </a:defRPr>
      </a:lvl1pPr>
    </p:titleStyle>
    <p:bodyStyle>
      <a:lvl1pPr marL="0" indent="0" algn="l" defTabSz="914400" rtl="0" eaLnBrk="1" latinLnBrk="0" hangingPunct="1">
        <a:spcBef>
          <a:spcPct val="20000"/>
        </a:spcBef>
        <a:buFontTx/>
        <a:buNone/>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eg"/><Relationship Id="rId9"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17BCF-73BB-4A46-91AE-9C35FA130B01}"/>
              </a:ext>
            </a:extLst>
          </p:cNvPr>
          <p:cNvSpPr>
            <a:spLocks noGrp="1"/>
          </p:cNvSpPr>
          <p:nvPr>
            <p:ph type="title"/>
          </p:nvPr>
        </p:nvSpPr>
        <p:spPr>
          <a:xfrm>
            <a:off x="863080" y="185317"/>
            <a:ext cx="8280920" cy="1008112"/>
          </a:xfrm>
        </p:spPr>
        <p:txBody>
          <a:bodyPr/>
          <a:lstStyle/>
          <a:p>
            <a:r>
              <a:rPr lang="en-US" b="1" dirty="0">
                <a:solidFill>
                  <a:srgbClr val="EF5134"/>
                </a:solidFill>
              </a:rPr>
              <a:t>Poll everywhere</a:t>
            </a:r>
          </a:p>
        </p:txBody>
      </p:sp>
      <p:sp>
        <p:nvSpPr>
          <p:cNvPr id="3" name="Content Placeholder 2">
            <a:extLst>
              <a:ext uri="{FF2B5EF4-FFF2-40B4-BE49-F238E27FC236}">
                <a16:creationId xmlns:a16="http://schemas.microsoft.com/office/drawing/2014/main" id="{B34BE228-91F4-CA4A-877C-B8CDA21F3062}"/>
              </a:ext>
            </a:extLst>
          </p:cNvPr>
          <p:cNvSpPr>
            <a:spLocks noGrp="1"/>
          </p:cNvSpPr>
          <p:nvPr>
            <p:ph idx="1"/>
          </p:nvPr>
        </p:nvSpPr>
        <p:spPr>
          <a:xfrm>
            <a:off x="467544" y="2852936"/>
            <a:ext cx="8229600" cy="3816424"/>
          </a:xfrm>
        </p:spPr>
        <p:txBody>
          <a:bodyPr>
            <a:normAutofit/>
          </a:bodyPr>
          <a:lstStyle/>
          <a:p>
            <a:pPr marL="385763" indent="-385763">
              <a:buFont typeface="+mj-lt"/>
              <a:buAutoNum type="arabicPeriod"/>
            </a:pPr>
            <a:r>
              <a:rPr lang="en-US" dirty="0"/>
              <a:t>Go to </a:t>
            </a:r>
            <a:r>
              <a:rPr lang="en-US" b="1" dirty="0" err="1"/>
              <a:t>pollev.com</a:t>
            </a:r>
            <a:r>
              <a:rPr lang="en-US" b="1" dirty="0"/>
              <a:t>/strive</a:t>
            </a:r>
            <a:endParaRPr lang="en-US" dirty="0"/>
          </a:p>
          <a:p>
            <a:pPr marL="385763" indent="-385763">
              <a:buFont typeface="+mj-lt"/>
              <a:buAutoNum type="arabicPeriod" startAt="2"/>
            </a:pPr>
            <a:r>
              <a:rPr lang="en-US" dirty="0"/>
              <a:t>Enter a response</a:t>
            </a:r>
          </a:p>
          <a:p>
            <a:pPr marL="385763" indent="-385763">
              <a:buFont typeface="+mj-lt"/>
              <a:buAutoNum type="arabicPeriod" startAt="2"/>
            </a:pPr>
            <a:endParaRPr lang="en-US" dirty="0"/>
          </a:p>
          <a:p>
            <a:endParaRPr lang="en-US" dirty="0"/>
          </a:p>
          <a:p>
            <a:pPr marL="385763" indent="-385763">
              <a:buFont typeface="+mj-lt"/>
              <a:buAutoNum type="arabicPeriod" startAt="3"/>
            </a:pPr>
            <a:r>
              <a:rPr lang="en-US" dirty="0"/>
              <a:t>Click the up arrow beside responses you agree with</a:t>
            </a:r>
          </a:p>
        </p:txBody>
      </p:sp>
      <p:pic>
        <p:nvPicPr>
          <p:cNvPr id="4" name="Picture 3" descr="Image result for poll everywhere">
            <a:extLst>
              <a:ext uri="{FF2B5EF4-FFF2-40B4-BE49-F238E27FC236}">
                <a16:creationId xmlns:a16="http://schemas.microsoft.com/office/drawing/2014/main" id="{4450B706-9D67-8545-ADF9-279B1052A27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826066" y="246040"/>
            <a:ext cx="1067254" cy="1067254"/>
          </a:xfrm>
          <a:prstGeom prst="rect">
            <a:avLst/>
          </a:prstGeom>
          <a:noFill/>
          <a:ln>
            <a:noFill/>
          </a:ln>
        </p:spPr>
      </p:pic>
      <p:pic>
        <p:nvPicPr>
          <p:cNvPr id="6" name="Picture 5">
            <a:extLst>
              <a:ext uri="{FF2B5EF4-FFF2-40B4-BE49-F238E27FC236}">
                <a16:creationId xmlns:a16="http://schemas.microsoft.com/office/drawing/2014/main" id="{CB12EA7D-C9C1-EA47-A378-0E2A49CA14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6563" y="5472880"/>
            <a:ext cx="720189" cy="727250"/>
          </a:xfrm>
          <a:prstGeom prst="rect">
            <a:avLst/>
          </a:prstGeom>
        </p:spPr>
      </p:pic>
      <p:pic>
        <p:nvPicPr>
          <p:cNvPr id="8" name="Picture 7">
            <a:extLst>
              <a:ext uri="{FF2B5EF4-FFF2-40B4-BE49-F238E27FC236}">
                <a16:creationId xmlns:a16="http://schemas.microsoft.com/office/drawing/2014/main" id="{A996D818-5174-6E43-8AEB-D8F75831E6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3583" y="3837276"/>
            <a:ext cx="5653561" cy="1014889"/>
          </a:xfrm>
          <a:prstGeom prst="rect">
            <a:avLst/>
          </a:prstGeom>
        </p:spPr>
      </p:pic>
      <p:sp>
        <p:nvSpPr>
          <p:cNvPr id="5" name="TextBox 4">
            <a:extLst>
              <a:ext uri="{FF2B5EF4-FFF2-40B4-BE49-F238E27FC236}">
                <a16:creationId xmlns:a16="http://schemas.microsoft.com/office/drawing/2014/main" id="{0397943D-FF40-1E43-BA1E-0F97CFECEF6F}"/>
              </a:ext>
            </a:extLst>
          </p:cNvPr>
          <p:cNvSpPr txBox="1"/>
          <p:nvPr/>
        </p:nvSpPr>
        <p:spPr>
          <a:xfrm>
            <a:off x="735231" y="1050753"/>
            <a:ext cx="7272808" cy="1754326"/>
          </a:xfrm>
          <a:prstGeom prst="rect">
            <a:avLst/>
          </a:prstGeom>
          <a:noFill/>
        </p:spPr>
        <p:txBody>
          <a:bodyPr wrap="square" rtlCol="0">
            <a:spAutoFit/>
          </a:bodyPr>
          <a:lstStyle/>
          <a:p>
            <a:pPr algn="ctr"/>
            <a:r>
              <a:rPr lang="en-GB" dirty="0">
                <a:solidFill>
                  <a:srgbClr val="E74E0F"/>
                </a:solidFill>
              </a:rPr>
              <a:t>During the STRIVE preconference session we will be asking for your help to develop recommendations for the future.</a:t>
            </a:r>
            <a:br>
              <a:rPr lang="en-GB" dirty="0">
                <a:solidFill>
                  <a:srgbClr val="E74E0F"/>
                </a:solidFill>
              </a:rPr>
            </a:br>
            <a:r>
              <a:rPr lang="en-GB" dirty="0">
                <a:solidFill>
                  <a:srgbClr val="E74E0F"/>
                </a:solidFill>
              </a:rPr>
              <a:t>Please access the website below and share your thoughts. </a:t>
            </a:r>
          </a:p>
          <a:p>
            <a:pPr algn="ctr"/>
            <a:r>
              <a:rPr lang="en-GB" dirty="0">
                <a:solidFill>
                  <a:srgbClr val="E74E0F"/>
                </a:solidFill>
              </a:rPr>
              <a:t>If you see another person’s suggestion that you agree with you can also hit the arrow next to it, to raise it in the ranks.</a:t>
            </a:r>
          </a:p>
          <a:p>
            <a:pPr lvl="0" algn="ctr">
              <a:defRPr/>
            </a:pPr>
            <a:r>
              <a:rPr lang="en-GB" dirty="0">
                <a:solidFill>
                  <a:srgbClr val="E74E0F"/>
                </a:solidFill>
              </a:rPr>
              <a:t>Please start by responding to question 1 </a:t>
            </a:r>
            <a:endParaRPr lang="en-US" dirty="0">
              <a:solidFill>
                <a:prstClr val="black"/>
              </a:solidFill>
            </a:endParaRPr>
          </a:p>
        </p:txBody>
      </p:sp>
    </p:spTree>
    <p:extLst>
      <p:ext uri="{BB962C8B-B14F-4D97-AF65-F5344CB8AC3E}">
        <p14:creationId xmlns:p14="http://schemas.microsoft.com/office/powerpoint/2010/main" val="2669897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E8D1B24-871C-0B42-8A92-042ED61188A7}"/>
              </a:ext>
            </a:extLst>
          </p:cNvPr>
          <p:cNvSpPr>
            <a:spLocks noGrp="1"/>
          </p:cNvSpPr>
          <p:nvPr>
            <p:ph type="title"/>
          </p:nvPr>
        </p:nvSpPr>
        <p:spPr/>
        <p:txBody>
          <a:bodyPr>
            <a:normAutofit/>
          </a:bodyPr>
          <a:lstStyle/>
          <a:p>
            <a:r>
              <a:rPr lang="en-US" sz="3600" dirty="0">
                <a:solidFill>
                  <a:srgbClr val="EF5134"/>
                </a:solidFill>
              </a:rPr>
              <a:t>Outcome</a:t>
            </a:r>
          </a:p>
        </p:txBody>
      </p:sp>
      <p:sp>
        <p:nvSpPr>
          <p:cNvPr id="6" name="Content Placeholder 5">
            <a:extLst>
              <a:ext uri="{FF2B5EF4-FFF2-40B4-BE49-F238E27FC236}">
                <a16:creationId xmlns:a16="http://schemas.microsoft.com/office/drawing/2014/main" id="{8EDAB884-D925-9845-9B56-5929B82A542A}"/>
              </a:ext>
            </a:extLst>
          </p:cNvPr>
          <p:cNvSpPr>
            <a:spLocks noGrp="1"/>
          </p:cNvSpPr>
          <p:nvPr>
            <p:ph idx="1"/>
          </p:nvPr>
        </p:nvSpPr>
        <p:spPr/>
        <p:txBody>
          <a:bodyPr/>
          <a:lstStyle/>
          <a:p>
            <a:pPr algn="ctr"/>
            <a:r>
              <a:rPr lang="en-GB" dirty="0"/>
              <a:t>The outcome of the meeting will be a set of recommendations about how best to integrate ways to tackle structural drivers of HIV in policy and practice </a:t>
            </a:r>
          </a:p>
          <a:p>
            <a:pPr algn="ctr"/>
            <a:endParaRPr lang="en-GB" dirty="0"/>
          </a:p>
          <a:p>
            <a:pPr algn="ctr"/>
            <a:r>
              <a:rPr lang="en-GB" dirty="0"/>
              <a:t>Please share you thoughts and comments at</a:t>
            </a:r>
          </a:p>
          <a:p>
            <a:pPr algn="ctr"/>
            <a:r>
              <a:rPr lang="en-US" dirty="0"/>
              <a:t>Go to </a:t>
            </a:r>
            <a:r>
              <a:rPr lang="en-US" b="1" dirty="0" err="1"/>
              <a:t>pollev.com</a:t>
            </a:r>
            <a:r>
              <a:rPr lang="en-US" b="1" dirty="0"/>
              <a:t>/strive</a:t>
            </a:r>
          </a:p>
        </p:txBody>
      </p:sp>
    </p:spTree>
    <p:extLst>
      <p:ext uri="{BB962C8B-B14F-4D97-AF65-F5344CB8AC3E}">
        <p14:creationId xmlns:p14="http://schemas.microsoft.com/office/powerpoint/2010/main" val="2259653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5D3969-972B-2743-AE9C-387AF4981C56}"/>
              </a:ext>
            </a:extLst>
          </p:cNvPr>
          <p:cNvSpPr>
            <a:spLocks noGrp="1"/>
          </p:cNvSpPr>
          <p:nvPr>
            <p:ph type="ctrTitle"/>
          </p:nvPr>
        </p:nvSpPr>
        <p:spPr>
          <a:xfrm>
            <a:off x="685800" y="2130425"/>
            <a:ext cx="7772400" cy="1470025"/>
          </a:xfrm>
        </p:spPr>
        <p:txBody>
          <a:bodyPr/>
          <a:lstStyle/>
          <a:p>
            <a:r>
              <a:rPr lang="en-US" dirty="0">
                <a:solidFill>
                  <a:srgbClr val="EF5134"/>
                </a:solidFill>
              </a:rPr>
              <a:t>Opening Speaker: Catherine </a:t>
            </a:r>
            <a:r>
              <a:rPr lang="en-US" dirty="0" err="1">
                <a:solidFill>
                  <a:srgbClr val="EF5134"/>
                </a:solidFill>
              </a:rPr>
              <a:t>Sozi</a:t>
            </a:r>
            <a:endParaRPr lang="en-US" dirty="0">
              <a:solidFill>
                <a:srgbClr val="EF5134"/>
              </a:solidFill>
            </a:endParaRPr>
          </a:p>
        </p:txBody>
      </p:sp>
      <p:sp>
        <p:nvSpPr>
          <p:cNvPr id="6" name="Subtitle 5">
            <a:extLst>
              <a:ext uri="{FF2B5EF4-FFF2-40B4-BE49-F238E27FC236}">
                <a16:creationId xmlns:a16="http://schemas.microsoft.com/office/drawing/2014/main" id="{D6F5F631-94E4-A845-BA8B-C605B88D191A}"/>
              </a:ext>
            </a:extLst>
          </p:cNvPr>
          <p:cNvSpPr>
            <a:spLocks noGrp="1"/>
          </p:cNvSpPr>
          <p:nvPr>
            <p:ph type="subTitle" idx="1"/>
          </p:nvPr>
        </p:nvSpPr>
        <p:spPr/>
        <p:txBody>
          <a:bodyPr/>
          <a:lstStyle/>
          <a:p>
            <a:r>
              <a:rPr lang="en-GB" dirty="0">
                <a:solidFill>
                  <a:srgbClr val="EF5134"/>
                </a:solidFill>
              </a:rPr>
              <a:t>The importance of tackling structural drivers of HIV, especially for AGYW</a:t>
            </a:r>
          </a:p>
          <a:p>
            <a:endParaRPr lang="en-US" dirty="0"/>
          </a:p>
        </p:txBody>
      </p:sp>
    </p:spTree>
    <p:extLst>
      <p:ext uri="{BB962C8B-B14F-4D97-AF65-F5344CB8AC3E}">
        <p14:creationId xmlns:p14="http://schemas.microsoft.com/office/powerpoint/2010/main" val="2067352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340768"/>
            <a:ext cx="8160858" cy="1470025"/>
          </a:xfrm>
        </p:spPr>
        <p:txBody>
          <a:bodyPr>
            <a:noAutofit/>
          </a:bodyPr>
          <a:lstStyle/>
          <a:p>
            <a:r>
              <a:rPr lang="en-GB" sz="4000" b="1" dirty="0">
                <a:solidFill>
                  <a:srgbClr val="EF5134"/>
                </a:solidFill>
                <a:latin typeface="+mn-lt"/>
              </a:rPr>
              <a:t>STRIVE: </a:t>
            </a:r>
            <a:br>
              <a:rPr lang="en-GB" sz="4000" b="1" dirty="0">
                <a:solidFill>
                  <a:srgbClr val="EF5134"/>
                </a:solidFill>
                <a:latin typeface="+mn-lt"/>
              </a:rPr>
            </a:br>
            <a:r>
              <a:rPr lang="en-GB" sz="4000" b="1" dirty="0">
                <a:solidFill>
                  <a:srgbClr val="EF5134"/>
                </a:solidFill>
                <a:latin typeface="+mn-lt"/>
              </a:rPr>
              <a:t>Tackling the structural drivers of HIV</a:t>
            </a:r>
          </a:p>
        </p:txBody>
      </p:sp>
      <p:sp>
        <p:nvSpPr>
          <p:cNvPr id="8" name="Subtitle 7">
            <a:extLst>
              <a:ext uri="{FF2B5EF4-FFF2-40B4-BE49-F238E27FC236}">
                <a16:creationId xmlns:a16="http://schemas.microsoft.com/office/drawing/2014/main" id="{5EE37887-D28E-3145-99AB-45A8A5EBD6B6}"/>
              </a:ext>
            </a:extLst>
          </p:cNvPr>
          <p:cNvSpPr>
            <a:spLocks noGrp="1"/>
          </p:cNvSpPr>
          <p:nvPr>
            <p:ph type="subTitle" idx="1"/>
          </p:nvPr>
        </p:nvSpPr>
        <p:spPr>
          <a:xfrm>
            <a:off x="899592" y="2924944"/>
            <a:ext cx="7416824" cy="1752600"/>
          </a:xfrm>
        </p:spPr>
        <p:txBody>
          <a:bodyPr>
            <a:normAutofit fontScale="92500"/>
          </a:bodyPr>
          <a:lstStyle/>
          <a:p>
            <a:r>
              <a:rPr lang="en-US" dirty="0"/>
              <a:t>AIDS 2018</a:t>
            </a:r>
          </a:p>
          <a:p>
            <a:r>
              <a:rPr lang="en-US" dirty="0"/>
              <a:t>Pre-conference meeting 21</a:t>
            </a:r>
            <a:r>
              <a:rPr lang="en-US" baseline="30000" dirty="0"/>
              <a:t>st</a:t>
            </a:r>
            <a:r>
              <a:rPr lang="en-US" dirty="0"/>
              <a:t> July 2018</a:t>
            </a:r>
          </a:p>
          <a:p>
            <a:r>
              <a:rPr lang="en-US" dirty="0"/>
              <a:t>Co-hosted by STRIVE, DFID, UNAIDS, UNDP, SAT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3F58A-DBA3-4049-BBCF-DB0DB948E393}"/>
              </a:ext>
            </a:extLst>
          </p:cNvPr>
          <p:cNvSpPr>
            <a:spLocks noGrp="1"/>
          </p:cNvSpPr>
          <p:nvPr>
            <p:ph type="title"/>
          </p:nvPr>
        </p:nvSpPr>
        <p:spPr/>
        <p:txBody>
          <a:bodyPr>
            <a:normAutofit/>
          </a:bodyPr>
          <a:lstStyle/>
          <a:p>
            <a:r>
              <a:rPr lang="en-US" sz="3600" dirty="0">
                <a:solidFill>
                  <a:srgbClr val="EF5134"/>
                </a:solidFill>
              </a:rPr>
              <a:t>Background</a:t>
            </a:r>
          </a:p>
        </p:txBody>
      </p:sp>
      <p:sp>
        <p:nvSpPr>
          <p:cNvPr id="3" name="Content Placeholder 2">
            <a:extLst>
              <a:ext uri="{FF2B5EF4-FFF2-40B4-BE49-F238E27FC236}">
                <a16:creationId xmlns:a16="http://schemas.microsoft.com/office/drawing/2014/main" id="{B2A6FEA9-95BC-0B44-94AC-1F775516FDE5}"/>
              </a:ext>
            </a:extLst>
          </p:cNvPr>
          <p:cNvSpPr>
            <a:spLocks noGrp="1"/>
          </p:cNvSpPr>
          <p:nvPr>
            <p:ph idx="1"/>
          </p:nvPr>
        </p:nvSpPr>
        <p:spPr/>
        <p:txBody>
          <a:bodyPr/>
          <a:lstStyle/>
          <a:p>
            <a:pPr marL="457200" indent="-457200">
              <a:buFont typeface="Arial" panose="020B0604020202020204" pitchFamily="34" charset="0"/>
              <a:buChar char="•"/>
            </a:pPr>
            <a:r>
              <a:rPr lang="en-GB" dirty="0"/>
              <a:t>STRIVE is a research programme consortium (RPC)</a:t>
            </a:r>
          </a:p>
          <a:p>
            <a:pPr marL="457200" indent="-457200">
              <a:buFont typeface="Arial" panose="020B0604020202020204" pitchFamily="34" charset="0"/>
              <a:buChar char="•"/>
            </a:pPr>
            <a:r>
              <a:rPr lang="en-GB" dirty="0"/>
              <a:t>Funded in 2012 by DFID to tackle the structural drivers of HIV</a:t>
            </a:r>
          </a:p>
          <a:p>
            <a:pPr marL="457200" indent="-457200">
              <a:buFont typeface="Arial" panose="020B0604020202020204" pitchFamily="34" charset="0"/>
              <a:buChar char="•"/>
            </a:pPr>
            <a:r>
              <a:rPr lang="en-GB" dirty="0"/>
              <a:t>Focused on conducting high quality research</a:t>
            </a:r>
          </a:p>
          <a:p>
            <a:pPr marL="457200" indent="-457200">
              <a:buFont typeface="Arial" panose="020B0604020202020204" pitchFamily="34" charset="0"/>
              <a:buChar char="•"/>
            </a:pPr>
            <a:r>
              <a:rPr lang="en-GB" dirty="0"/>
              <a:t>Goal of influencing policy and practice by transferring Knowledge into Action (</a:t>
            </a:r>
            <a:r>
              <a:rPr lang="en-GB" dirty="0" err="1"/>
              <a:t>KiA</a:t>
            </a:r>
            <a:r>
              <a:rPr lang="en-GB" dirty="0"/>
              <a:t>)</a:t>
            </a:r>
          </a:p>
          <a:p>
            <a:endParaRPr lang="en-US" dirty="0"/>
          </a:p>
        </p:txBody>
      </p:sp>
    </p:spTree>
    <p:extLst>
      <p:ext uri="{BB962C8B-B14F-4D97-AF65-F5344CB8AC3E}">
        <p14:creationId xmlns:p14="http://schemas.microsoft.com/office/powerpoint/2010/main" val="1051831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3F58A-DBA3-4049-BBCF-DB0DB948E393}"/>
              </a:ext>
            </a:extLst>
          </p:cNvPr>
          <p:cNvSpPr>
            <a:spLocks noGrp="1"/>
          </p:cNvSpPr>
          <p:nvPr>
            <p:ph type="title"/>
          </p:nvPr>
        </p:nvSpPr>
        <p:spPr/>
        <p:txBody>
          <a:bodyPr>
            <a:normAutofit/>
          </a:bodyPr>
          <a:lstStyle/>
          <a:p>
            <a:r>
              <a:rPr lang="en-US" sz="3600" dirty="0">
                <a:solidFill>
                  <a:srgbClr val="EF5134"/>
                </a:solidFill>
              </a:rPr>
              <a:t>Aims of the day</a:t>
            </a:r>
          </a:p>
        </p:txBody>
      </p:sp>
      <p:sp>
        <p:nvSpPr>
          <p:cNvPr id="3" name="Content Placeholder 2">
            <a:extLst>
              <a:ext uri="{FF2B5EF4-FFF2-40B4-BE49-F238E27FC236}">
                <a16:creationId xmlns:a16="http://schemas.microsoft.com/office/drawing/2014/main" id="{B2A6FEA9-95BC-0B44-94AC-1F775516FDE5}"/>
              </a:ext>
            </a:extLst>
          </p:cNvPr>
          <p:cNvSpPr>
            <a:spLocks noGrp="1"/>
          </p:cNvSpPr>
          <p:nvPr>
            <p:ph idx="1"/>
          </p:nvPr>
        </p:nvSpPr>
        <p:spPr/>
        <p:txBody>
          <a:bodyPr/>
          <a:lstStyle/>
          <a:p>
            <a:pPr algn="ctr"/>
            <a:r>
              <a:rPr lang="en-GB" dirty="0"/>
              <a:t>Facilitate a discussion with policy makers, implementers, civil society advocates and researchers about ways to integrate evidence into practice in order to tackle structural drivers of HIV in sub-Saharan Africa and Asia.</a:t>
            </a:r>
          </a:p>
          <a:p>
            <a:endParaRPr lang="en-US" dirty="0"/>
          </a:p>
        </p:txBody>
      </p:sp>
    </p:spTree>
    <p:extLst>
      <p:ext uri="{BB962C8B-B14F-4D97-AF65-F5344CB8AC3E}">
        <p14:creationId xmlns:p14="http://schemas.microsoft.com/office/powerpoint/2010/main" val="4201111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71815-39D4-8548-8372-733E3489DEA4}"/>
              </a:ext>
            </a:extLst>
          </p:cNvPr>
          <p:cNvSpPr>
            <a:spLocks noGrp="1"/>
          </p:cNvSpPr>
          <p:nvPr>
            <p:ph type="title"/>
          </p:nvPr>
        </p:nvSpPr>
        <p:spPr>
          <a:xfrm>
            <a:off x="395536" y="692696"/>
            <a:ext cx="8280920" cy="1008112"/>
          </a:xfrm>
        </p:spPr>
        <p:txBody>
          <a:bodyPr>
            <a:normAutofit/>
          </a:bodyPr>
          <a:lstStyle/>
          <a:p>
            <a:r>
              <a:rPr lang="en-US" sz="3600" dirty="0">
                <a:solidFill>
                  <a:srgbClr val="EF5134"/>
                </a:solidFill>
              </a:rPr>
              <a:t>RPC partners</a:t>
            </a:r>
          </a:p>
        </p:txBody>
      </p:sp>
      <p:pic>
        <p:nvPicPr>
          <p:cNvPr id="40" name="Content Placeholder 39">
            <a:extLst>
              <a:ext uri="{FF2B5EF4-FFF2-40B4-BE49-F238E27FC236}">
                <a16:creationId xmlns:a16="http://schemas.microsoft.com/office/drawing/2014/main" id="{8531900B-105D-7646-8DFD-927E6F40723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41763" y="1563271"/>
            <a:ext cx="2838042" cy="1610390"/>
          </a:xfrm>
        </p:spPr>
      </p:pic>
      <p:pic>
        <p:nvPicPr>
          <p:cNvPr id="42" name="Picture 41">
            <a:extLst>
              <a:ext uri="{FF2B5EF4-FFF2-40B4-BE49-F238E27FC236}">
                <a16:creationId xmlns:a16="http://schemas.microsoft.com/office/drawing/2014/main" id="{B60E6E1A-6FEF-EF4D-B432-A95864B3A4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737" y="1734361"/>
            <a:ext cx="2861997" cy="1432104"/>
          </a:xfrm>
          <a:prstGeom prst="rect">
            <a:avLst/>
          </a:prstGeom>
        </p:spPr>
      </p:pic>
      <p:pic>
        <p:nvPicPr>
          <p:cNvPr id="44" name="Picture 43">
            <a:extLst>
              <a:ext uri="{FF2B5EF4-FFF2-40B4-BE49-F238E27FC236}">
                <a16:creationId xmlns:a16="http://schemas.microsoft.com/office/drawing/2014/main" id="{F90A684E-BDE4-7E43-B78C-AA7E151274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30872" y="3606696"/>
            <a:ext cx="2057400" cy="977900"/>
          </a:xfrm>
          <a:prstGeom prst="rect">
            <a:avLst/>
          </a:prstGeom>
        </p:spPr>
      </p:pic>
      <p:pic>
        <p:nvPicPr>
          <p:cNvPr id="46" name="Picture 45">
            <a:extLst>
              <a:ext uri="{FF2B5EF4-FFF2-40B4-BE49-F238E27FC236}">
                <a16:creationId xmlns:a16="http://schemas.microsoft.com/office/drawing/2014/main" id="{780FEA70-FC09-8745-946C-2E39E6A750B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3801" y="4366776"/>
            <a:ext cx="2413000" cy="2400300"/>
          </a:xfrm>
          <a:prstGeom prst="rect">
            <a:avLst/>
          </a:prstGeom>
        </p:spPr>
      </p:pic>
      <p:pic>
        <p:nvPicPr>
          <p:cNvPr id="50" name="Picture 49">
            <a:extLst>
              <a:ext uri="{FF2B5EF4-FFF2-40B4-BE49-F238E27FC236}">
                <a16:creationId xmlns:a16="http://schemas.microsoft.com/office/drawing/2014/main" id="{C5C92F8B-A255-1640-A75F-390E7229B86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5536" y="3398258"/>
            <a:ext cx="1854200" cy="1676400"/>
          </a:xfrm>
          <a:prstGeom prst="rect">
            <a:avLst/>
          </a:prstGeom>
        </p:spPr>
      </p:pic>
      <p:pic>
        <p:nvPicPr>
          <p:cNvPr id="48" name="Picture 47">
            <a:extLst>
              <a:ext uri="{FF2B5EF4-FFF2-40B4-BE49-F238E27FC236}">
                <a16:creationId xmlns:a16="http://schemas.microsoft.com/office/drawing/2014/main" id="{A164CA67-31DB-F34E-9EA8-A26BD8FD950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69409" y="3366631"/>
            <a:ext cx="1651000" cy="1651000"/>
          </a:xfrm>
          <a:prstGeom prst="rect">
            <a:avLst/>
          </a:prstGeom>
        </p:spPr>
      </p:pic>
      <p:pic>
        <p:nvPicPr>
          <p:cNvPr id="52" name="Picture 51">
            <a:extLst>
              <a:ext uri="{FF2B5EF4-FFF2-40B4-BE49-F238E27FC236}">
                <a16:creationId xmlns:a16="http://schemas.microsoft.com/office/drawing/2014/main" id="{8763A143-CB1A-1A4A-93B1-490A2AE6B6A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17689" y="5017631"/>
            <a:ext cx="3702720" cy="1775794"/>
          </a:xfrm>
          <a:prstGeom prst="rect">
            <a:avLst/>
          </a:prstGeom>
        </p:spPr>
      </p:pic>
    </p:spTree>
    <p:extLst>
      <p:ext uri="{BB962C8B-B14F-4D97-AF65-F5344CB8AC3E}">
        <p14:creationId xmlns:p14="http://schemas.microsoft.com/office/powerpoint/2010/main" val="3740611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40752-3705-2C4C-B35D-2A85CC9F1FA1}"/>
              </a:ext>
            </a:extLst>
          </p:cNvPr>
          <p:cNvSpPr>
            <a:spLocks noGrp="1"/>
          </p:cNvSpPr>
          <p:nvPr>
            <p:ph type="title"/>
          </p:nvPr>
        </p:nvSpPr>
        <p:spPr/>
        <p:txBody>
          <a:bodyPr>
            <a:normAutofit/>
          </a:bodyPr>
          <a:lstStyle/>
          <a:p>
            <a:r>
              <a:rPr lang="en-US" sz="3600" dirty="0">
                <a:solidFill>
                  <a:srgbClr val="EF5134"/>
                </a:solidFill>
              </a:rPr>
              <a:t>Co-hosts</a:t>
            </a:r>
          </a:p>
        </p:txBody>
      </p:sp>
      <p:pic>
        <p:nvPicPr>
          <p:cNvPr id="7" name="Picture 6">
            <a:extLst>
              <a:ext uri="{FF2B5EF4-FFF2-40B4-BE49-F238E27FC236}">
                <a16:creationId xmlns:a16="http://schemas.microsoft.com/office/drawing/2014/main" id="{B5493132-1D76-9B4B-B4F8-48AE1142FE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216" y="1954207"/>
            <a:ext cx="3490105" cy="1967576"/>
          </a:xfrm>
          <a:prstGeom prst="rect">
            <a:avLst/>
          </a:prstGeom>
        </p:spPr>
      </p:pic>
      <p:pic>
        <p:nvPicPr>
          <p:cNvPr id="11" name="Picture 10">
            <a:extLst>
              <a:ext uri="{FF2B5EF4-FFF2-40B4-BE49-F238E27FC236}">
                <a16:creationId xmlns:a16="http://schemas.microsoft.com/office/drawing/2014/main" id="{0BAC57EE-1291-5A41-81EB-30B5EE0D8A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3478" y="2661386"/>
            <a:ext cx="2313616" cy="2454471"/>
          </a:xfrm>
          <a:prstGeom prst="rect">
            <a:avLst/>
          </a:prstGeom>
        </p:spPr>
      </p:pic>
      <p:pic>
        <p:nvPicPr>
          <p:cNvPr id="13" name="Picture 12">
            <a:extLst>
              <a:ext uri="{FF2B5EF4-FFF2-40B4-BE49-F238E27FC236}">
                <a16:creationId xmlns:a16="http://schemas.microsoft.com/office/drawing/2014/main" id="{471B698A-E494-6246-8326-80DD2ACBFE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116746"/>
            <a:ext cx="6012160" cy="1667332"/>
          </a:xfrm>
          <a:prstGeom prst="rect">
            <a:avLst/>
          </a:prstGeom>
        </p:spPr>
      </p:pic>
      <p:pic>
        <p:nvPicPr>
          <p:cNvPr id="15" name="Picture 14">
            <a:extLst>
              <a:ext uri="{FF2B5EF4-FFF2-40B4-BE49-F238E27FC236}">
                <a16:creationId xmlns:a16="http://schemas.microsoft.com/office/drawing/2014/main" id="{58C76558-E964-A64B-A751-8DB398AB819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0125" y="3573016"/>
            <a:ext cx="1585710" cy="3211062"/>
          </a:xfrm>
          <a:prstGeom prst="rect">
            <a:avLst/>
          </a:prstGeom>
        </p:spPr>
      </p:pic>
      <p:pic>
        <p:nvPicPr>
          <p:cNvPr id="18" name="Picture 6" descr="http://evaluation.lshtm.ac.uk/files/2013/01/Strive-logo-e1366382398674.jpg">
            <a:extLst>
              <a:ext uri="{FF2B5EF4-FFF2-40B4-BE49-F238E27FC236}">
                <a16:creationId xmlns:a16="http://schemas.microsoft.com/office/drawing/2014/main" id="{9F424038-C2ED-364F-B60D-EC4B89C7D3C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24128" y="1655886"/>
            <a:ext cx="3153497" cy="794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879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8A34F-5910-1946-9175-957DAC2992B7}"/>
              </a:ext>
            </a:extLst>
          </p:cNvPr>
          <p:cNvSpPr>
            <a:spLocks noGrp="1"/>
          </p:cNvSpPr>
          <p:nvPr>
            <p:ph type="title"/>
          </p:nvPr>
        </p:nvSpPr>
        <p:spPr/>
        <p:txBody>
          <a:bodyPr>
            <a:normAutofit/>
          </a:bodyPr>
          <a:lstStyle/>
          <a:p>
            <a:r>
              <a:rPr lang="en-US" sz="3600" dirty="0">
                <a:solidFill>
                  <a:srgbClr val="EF5134"/>
                </a:solidFill>
              </a:rPr>
              <a:t>Order of the day</a:t>
            </a:r>
          </a:p>
        </p:txBody>
      </p:sp>
      <p:sp>
        <p:nvSpPr>
          <p:cNvPr id="3" name="Content Placeholder 2">
            <a:extLst>
              <a:ext uri="{FF2B5EF4-FFF2-40B4-BE49-F238E27FC236}">
                <a16:creationId xmlns:a16="http://schemas.microsoft.com/office/drawing/2014/main" id="{3944661B-959E-A74D-88D4-F2DA5375F153}"/>
              </a:ext>
            </a:extLst>
          </p:cNvPr>
          <p:cNvSpPr>
            <a:spLocks noGrp="1"/>
          </p:cNvSpPr>
          <p:nvPr>
            <p:ph idx="1"/>
          </p:nvPr>
        </p:nvSpPr>
        <p:spPr>
          <a:xfrm>
            <a:off x="467544" y="2060848"/>
            <a:ext cx="8229600" cy="5184576"/>
          </a:xfrm>
        </p:spPr>
        <p:txBody>
          <a:bodyPr>
            <a:normAutofit/>
          </a:bodyPr>
          <a:lstStyle/>
          <a:p>
            <a:r>
              <a:rPr lang="en-US" dirty="0"/>
              <a:t>9:50	Opening address</a:t>
            </a:r>
          </a:p>
          <a:p>
            <a:r>
              <a:rPr lang="en-US" dirty="0"/>
              <a:t>10:10	Setting the scene</a:t>
            </a:r>
          </a:p>
          <a:p>
            <a:r>
              <a:rPr lang="en-US" dirty="0"/>
              <a:t>10:30	STRIVE for the SDGs</a:t>
            </a:r>
          </a:p>
          <a:p>
            <a:r>
              <a:rPr lang="en-US" dirty="0"/>
              <a:t>11:15 Panel and audience discussion</a:t>
            </a:r>
          </a:p>
          <a:p>
            <a:r>
              <a:rPr lang="en-US" dirty="0"/>
              <a:t>13:00 Lunch break and poster presentations</a:t>
            </a:r>
          </a:p>
          <a:p>
            <a:r>
              <a:rPr lang="en-US" dirty="0"/>
              <a:t>14:00 Welcome and summary of morning</a:t>
            </a:r>
          </a:p>
          <a:p>
            <a:r>
              <a:rPr lang="en-US" dirty="0"/>
              <a:t>14:10	Structural factors and the HIV cascades</a:t>
            </a:r>
          </a:p>
          <a:p>
            <a:r>
              <a:rPr lang="en-US" dirty="0"/>
              <a:t>14:55	Panel and audience discussion</a:t>
            </a:r>
          </a:p>
          <a:p>
            <a:r>
              <a:rPr lang="en-US" dirty="0"/>
              <a:t>17:00	Close</a:t>
            </a:r>
          </a:p>
        </p:txBody>
      </p:sp>
    </p:spTree>
    <p:extLst>
      <p:ext uri="{BB962C8B-B14F-4D97-AF65-F5344CB8AC3E}">
        <p14:creationId xmlns:p14="http://schemas.microsoft.com/office/powerpoint/2010/main" val="3958842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D83035-C3E0-7941-AC06-38B1A57F1A97}"/>
              </a:ext>
            </a:extLst>
          </p:cNvPr>
          <p:cNvSpPr>
            <a:spLocks noGrp="1"/>
          </p:cNvSpPr>
          <p:nvPr>
            <p:ph type="title"/>
          </p:nvPr>
        </p:nvSpPr>
        <p:spPr>
          <a:xfrm>
            <a:off x="405880" y="692696"/>
            <a:ext cx="8280920" cy="1008112"/>
          </a:xfrm>
        </p:spPr>
        <p:txBody>
          <a:bodyPr>
            <a:normAutofit/>
          </a:bodyPr>
          <a:lstStyle/>
          <a:p>
            <a:r>
              <a:rPr lang="en-US" sz="3600" dirty="0">
                <a:solidFill>
                  <a:srgbClr val="EF5134"/>
                </a:solidFill>
              </a:rPr>
              <a:t>Panelists</a:t>
            </a:r>
          </a:p>
        </p:txBody>
      </p:sp>
      <p:sp>
        <p:nvSpPr>
          <p:cNvPr id="5" name="Content Placeholder 4">
            <a:extLst>
              <a:ext uri="{FF2B5EF4-FFF2-40B4-BE49-F238E27FC236}">
                <a16:creationId xmlns:a16="http://schemas.microsoft.com/office/drawing/2014/main" id="{E3A78BB8-FBE7-5647-9BE7-759FC0E2BB95}"/>
              </a:ext>
            </a:extLst>
          </p:cNvPr>
          <p:cNvSpPr>
            <a:spLocks noGrp="1"/>
          </p:cNvSpPr>
          <p:nvPr>
            <p:ph sz="half" idx="1"/>
          </p:nvPr>
        </p:nvSpPr>
        <p:spPr/>
        <p:txBody>
          <a:bodyPr>
            <a:normAutofit fontScale="85000" lnSpcReduction="20000"/>
          </a:bodyPr>
          <a:lstStyle/>
          <a:p>
            <a:pPr lvl="0"/>
            <a:r>
              <a:rPr lang="en-ZA" dirty="0" err="1"/>
              <a:t>Nevilene</a:t>
            </a:r>
            <a:r>
              <a:rPr lang="en-ZA" dirty="0"/>
              <a:t> Slingers </a:t>
            </a:r>
          </a:p>
          <a:p>
            <a:pPr lvl="0"/>
            <a:r>
              <a:rPr lang="en-ZA" sz="2000" dirty="0"/>
              <a:t>(South African National AIDS Council, South Africa)</a:t>
            </a:r>
            <a:endParaRPr lang="en-GB" sz="2000" dirty="0"/>
          </a:p>
          <a:p>
            <a:pPr lvl="0"/>
            <a:r>
              <a:rPr lang="en-ZA" dirty="0"/>
              <a:t>Saroj Yadav </a:t>
            </a:r>
          </a:p>
          <a:p>
            <a:pPr lvl="0"/>
            <a:r>
              <a:rPr lang="en-ZA" sz="1800" dirty="0"/>
              <a:t>(Ministry of Human Resources Development, New Delhi, India)</a:t>
            </a:r>
            <a:endParaRPr lang="en-GB" sz="1800" dirty="0"/>
          </a:p>
          <a:p>
            <a:pPr lvl="0"/>
            <a:r>
              <a:rPr lang="en-ZA" dirty="0"/>
              <a:t>Florence </a:t>
            </a:r>
            <a:r>
              <a:rPr lang="en-ZA" dirty="0" err="1"/>
              <a:t>Anam</a:t>
            </a:r>
            <a:r>
              <a:rPr lang="en-ZA" dirty="0"/>
              <a:t> </a:t>
            </a:r>
          </a:p>
          <a:p>
            <a:pPr lvl="0"/>
            <a:r>
              <a:rPr lang="en-ZA" sz="1600" dirty="0"/>
              <a:t>(International Community of Women Living with HIV (ICW), Global Office)</a:t>
            </a:r>
            <a:endParaRPr lang="en-GB" sz="1600" dirty="0"/>
          </a:p>
          <a:p>
            <a:pPr lvl="0"/>
            <a:r>
              <a:rPr lang="en-ZA" dirty="0" err="1"/>
              <a:t>Kanengo</a:t>
            </a:r>
            <a:r>
              <a:rPr lang="en-ZA" dirty="0"/>
              <a:t> Zoe </a:t>
            </a:r>
            <a:r>
              <a:rPr lang="en-ZA" dirty="0" err="1"/>
              <a:t>Nakamba</a:t>
            </a:r>
            <a:r>
              <a:rPr lang="en-ZA" dirty="0"/>
              <a:t> </a:t>
            </a:r>
          </a:p>
          <a:p>
            <a:pPr lvl="0"/>
            <a:r>
              <a:rPr lang="en-ZA" sz="1600" dirty="0"/>
              <a:t>(SRHR Africa Trust (SAT), Zambia )</a:t>
            </a:r>
            <a:endParaRPr lang="en-GB" sz="1600" dirty="0"/>
          </a:p>
          <a:p>
            <a:pPr lvl="0"/>
            <a:r>
              <a:rPr lang="en-US" dirty="0" err="1"/>
              <a:t>Shufang</a:t>
            </a:r>
            <a:r>
              <a:rPr lang="en-US" dirty="0"/>
              <a:t> Zhang </a:t>
            </a:r>
          </a:p>
          <a:p>
            <a:pPr lvl="0"/>
            <a:r>
              <a:rPr lang="en-US" sz="1600" dirty="0"/>
              <a:t>(</a:t>
            </a:r>
            <a:r>
              <a:rPr lang="en-GB" sz="1600" dirty="0"/>
              <a:t>The Global Fund to Fight AIDS, Tuberculosis and Malaria, Geneva) </a:t>
            </a:r>
          </a:p>
          <a:p>
            <a:endParaRPr lang="en-US" dirty="0"/>
          </a:p>
        </p:txBody>
      </p:sp>
      <p:sp>
        <p:nvSpPr>
          <p:cNvPr id="6" name="Content Placeholder 5">
            <a:extLst>
              <a:ext uri="{FF2B5EF4-FFF2-40B4-BE49-F238E27FC236}">
                <a16:creationId xmlns:a16="http://schemas.microsoft.com/office/drawing/2014/main" id="{2E322BFB-3B28-ED47-8518-1AF4462CDAB0}"/>
              </a:ext>
            </a:extLst>
          </p:cNvPr>
          <p:cNvSpPr>
            <a:spLocks noGrp="1"/>
          </p:cNvSpPr>
          <p:nvPr>
            <p:ph sz="half" idx="2"/>
          </p:nvPr>
        </p:nvSpPr>
        <p:spPr/>
        <p:txBody>
          <a:bodyPr>
            <a:normAutofit fontScale="85000" lnSpcReduction="20000"/>
          </a:bodyPr>
          <a:lstStyle/>
          <a:p>
            <a:pPr lvl="0"/>
            <a:r>
              <a:rPr lang="en-GB" dirty="0" err="1"/>
              <a:t>Yogan</a:t>
            </a:r>
            <a:r>
              <a:rPr lang="en-GB" dirty="0"/>
              <a:t> Pillay </a:t>
            </a:r>
          </a:p>
          <a:p>
            <a:pPr lvl="0"/>
            <a:r>
              <a:rPr lang="en-GB" sz="2200" dirty="0"/>
              <a:t>(National Department of Health, South Africa)</a:t>
            </a:r>
          </a:p>
          <a:p>
            <a:pPr lvl="0"/>
            <a:r>
              <a:rPr lang="en-GB" dirty="0"/>
              <a:t>Celestine </a:t>
            </a:r>
            <a:r>
              <a:rPr lang="en-GB" dirty="0" err="1"/>
              <a:t>Mugambi</a:t>
            </a:r>
            <a:r>
              <a:rPr lang="en-GB" dirty="0"/>
              <a:t> </a:t>
            </a:r>
          </a:p>
          <a:p>
            <a:pPr lvl="0"/>
            <a:r>
              <a:rPr lang="en-GB" sz="2000" dirty="0"/>
              <a:t>(National AIDS Control Council, Kenya)</a:t>
            </a:r>
          </a:p>
          <a:p>
            <a:pPr lvl="0"/>
            <a:r>
              <a:rPr lang="en-GB" dirty="0" err="1"/>
              <a:t>Shrikala</a:t>
            </a:r>
            <a:r>
              <a:rPr lang="en-GB" dirty="0"/>
              <a:t> Acharya </a:t>
            </a:r>
          </a:p>
          <a:p>
            <a:pPr lvl="0"/>
            <a:r>
              <a:rPr lang="en-GB" sz="2000" dirty="0"/>
              <a:t>(Mumbai Districts AIDS Control Society, India)</a:t>
            </a:r>
          </a:p>
          <a:p>
            <a:pPr lvl="0"/>
            <a:r>
              <a:rPr lang="en-GB" dirty="0"/>
              <a:t>Shaun </a:t>
            </a:r>
            <a:r>
              <a:rPr lang="en-GB" dirty="0" err="1"/>
              <a:t>Mellors</a:t>
            </a:r>
            <a:r>
              <a:rPr lang="en-GB" dirty="0"/>
              <a:t> </a:t>
            </a:r>
          </a:p>
          <a:p>
            <a:pPr lvl="0"/>
            <a:r>
              <a:rPr lang="en-GB" sz="2000" dirty="0"/>
              <a:t>(International HIV/AIDS Alliance, UK)</a:t>
            </a:r>
          </a:p>
          <a:p>
            <a:pPr lvl="0"/>
            <a:r>
              <a:rPr lang="en-GB" dirty="0" err="1"/>
              <a:t>Aadielah</a:t>
            </a:r>
            <a:r>
              <a:rPr lang="en-GB" dirty="0"/>
              <a:t> </a:t>
            </a:r>
            <a:r>
              <a:rPr lang="en-GB" dirty="0" err="1"/>
              <a:t>Diedericks</a:t>
            </a:r>
            <a:r>
              <a:rPr lang="en-GB" dirty="0"/>
              <a:t> </a:t>
            </a:r>
          </a:p>
          <a:p>
            <a:pPr lvl="0"/>
            <a:r>
              <a:rPr lang="en-GB" sz="1800" dirty="0"/>
              <a:t>(Southern African Alcohol Policy Alliance (SAAPA), South Africa)</a:t>
            </a:r>
          </a:p>
          <a:p>
            <a:pPr lvl="0"/>
            <a:r>
              <a:rPr lang="en-GB" dirty="0" err="1"/>
              <a:t>Akende</a:t>
            </a:r>
            <a:r>
              <a:rPr lang="en-GB" dirty="0"/>
              <a:t> </a:t>
            </a:r>
            <a:r>
              <a:rPr lang="en-GB" dirty="0" err="1"/>
              <a:t>Simamuna</a:t>
            </a:r>
            <a:r>
              <a:rPr lang="en-GB" dirty="0"/>
              <a:t> </a:t>
            </a:r>
          </a:p>
          <a:p>
            <a:pPr lvl="0"/>
            <a:r>
              <a:rPr lang="en-GB" sz="1800" dirty="0"/>
              <a:t>(Youth Intern, SRHR African Trust​ (SAT), Zambia)</a:t>
            </a:r>
          </a:p>
          <a:p>
            <a:pPr lvl="0"/>
            <a:r>
              <a:rPr lang="en-GB" dirty="0"/>
              <a:t>Marijke </a:t>
            </a:r>
            <a:r>
              <a:rPr lang="en-GB" dirty="0" err="1"/>
              <a:t>Wijnroks</a:t>
            </a:r>
            <a:r>
              <a:rPr lang="en-GB" dirty="0"/>
              <a:t> </a:t>
            </a:r>
          </a:p>
          <a:p>
            <a:pPr lvl="0"/>
            <a:r>
              <a:rPr lang="en-GB" sz="1800" dirty="0"/>
              <a:t>(The Global Fund to Fight AIDS, Tuberculosis and Malaria, Geneva) </a:t>
            </a:r>
          </a:p>
        </p:txBody>
      </p:sp>
    </p:spTree>
    <p:extLst>
      <p:ext uri="{BB962C8B-B14F-4D97-AF65-F5344CB8AC3E}">
        <p14:creationId xmlns:p14="http://schemas.microsoft.com/office/powerpoint/2010/main" val="2487166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63AC31-CE55-254A-9BAA-95EF09B5773D}"/>
              </a:ext>
            </a:extLst>
          </p:cNvPr>
          <p:cNvSpPr>
            <a:spLocks noGrp="1"/>
          </p:cNvSpPr>
          <p:nvPr>
            <p:ph type="title"/>
          </p:nvPr>
        </p:nvSpPr>
        <p:spPr>
          <a:xfrm>
            <a:off x="395536" y="548680"/>
            <a:ext cx="8280920" cy="1008112"/>
          </a:xfrm>
        </p:spPr>
        <p:txBody>
          <a:bodyPr>
            <a:normAutofit/>
          </a:bodyPr>
          <a:lstStyle/>
          <a:p>
            <a:r>
              <a:rPr lang="en-US" sz="3600" dirty="0">
                <a:solidFill>
                  <a:srgbClr val="EF5134"/>
                </a:solidFill>
              </a:rPr>
              <a:t>Main questions of the day</a:t>
            </a:r>
          </a:p>
        </p:txBody>
      </p:sp>
      <p:sp>
        <p:nvSpPr>
          <p:cNvPr id="5" name="Content Placeholder 4">
            <a:extLst>
              <a:ext uri="{FF2B5EF4-FFF2-40B4-BE49-F238E27FC236}">
                <a16:creationId xmlns:a16="http://schemas.microsoft.com/office/drawing/2014/main" id="{3DC4EFE4-1B7E-AF45-8C8A-E66C8FFE7F7E}"/>
              </a:ext>
            </a:extLst>
          </p:cNvPr>
          <p:cNvSpPr>
            <a:spLocks noGrp="1"/>
          </p:cNvSpPr>
          <p:nvPr>
            <p:ph idx="1"/>
          </p:nvPr>
        </p:nvSpPr>
        <p:spPr>
          <a:xfrm>
            <a:off x="467544" y="1484784"/>
            <a:ext cx="8229600" cy="5112568"/>
          </a:xfrm>
        </p:spPr>
        <p:txBody>
          <a:bodyPr>
            <a:noAutofit/>
          </a:bodyPr>
          <a:lstStyle/>
          <a:p>
            <a:pPr lvl="0"/>
            <a:r>
              <a:rPr lang="en-GB" sz="2200" dirty="0">
                <a:solidFill>
                  <a:srgbClr val="EF5134"/>
                </a:solidFill>
              </a:rPr>
              <a:t>Morning session</a:t>
            </a:r>
          </a:p>
          <a:p>
            <a:pPr marL="457200" lvl="0" indent="-457200">
              <a:buFont typeface="Arial" panose="020B0604020202020204" pitchFamily="34" charset="0"/>
              <a:buChar char="•"/>
            </a:pPr>
            <a:r>
              <a:rPr lang="en-GB" sz="2200" dirty="0"/>
              <a:t>What lessons from the last 30-years of response to HIV will assist in the achievement of Goal 3?</a:t>
            </a:r>
          </a:p>
          <a:p>
            <a:pPr marL="457200" lvl="0" indent="-457200">
              <a:buFont typeface="Arial" panose="020B0604020202020204" pitchFamily="34" charset="0"/>
              <a:buChar char="•"/>
            </a:pPr>
            <a:r>
              <a:rPr lang="en-GB" sz="2200" dirty="0"/>
              <a:t>How do we design upstream interventions that address multiple development goals?</a:t>
            </a:r>
          </a:p>
          <a:p>
            <a:pPr marL="457200" lvl="0" indent="-457200">
              <a:buFont typeface="Arial" panose="020B0604020202020204" pitchFamily="34" charset="0"/>
              <a:buChar char="•"/>
            </a:pPr>
            <a:r>
              <a:rPr lang="en-GB" sz="2200" dirty="0"/>
              <a:t>How do we effectively finance cross-sectoral efforts to achieve HIV and health outcomes with increased domestication of funding?</a:t>
            </a:r>
          </a:p>
          <a:p>
            <a:pPr lvl="0"/>
            <a:r>
              <a:rPr lang="en-GB" sz="2200" dirty="0">
                <a:solidFill>
                  <a:srgbClr val="EF5134"/>
                </a:solidFill>
              </a:rPr>
              <a:t>Afternoon session</a:t>
            </a:r>
          </a:p>
          <a:p>
            <a:pPr marL="457200" lvl="0" indent="-457200">
              <a:buFont typeface="Arial" panose="020B0604020202020204" pitchFamily="34" charset="0"/>
              <a:buChar char="•"/>
            </a:pPr>
            <a:r>
              <a:rPr lang="en-GB" sz="2200" dirty="0"/>
              <a:t>What do you think offer the ‘big opportunities’ to tackle the structural drivers of HIV? </a:t>
            </a:r>
          </a:p>
          <a:p>
            <a:pPr marL="457200" lvl="0" indent="-457200">
              <a:buFont typeface="Arial" panose="020B0604020202020204" pitchFamily="34" charset="0"/>
              <a:buChar char="•"/>
            </a:pPr>
            <a:r>
              <a:rPr lang="en-GB" sz="2200" dirty="0"/>
              <a:t>What do we, as the HIV community, need to do better and differently in order to effectively tackle the structural drivers of HIV?</a:t>
            </a:r>
          </a:p>
        </p:txBody>
      </p:sp>
    </p:spTree>
    <p:extLst>
      <p:ext uri="{BB962C8B-B14F-4D97-AF65-F5344CB8AC3E}">
        <p14:creationId xmlns:p14="http://schemas.microsoft.com/office/powerpoint/2010/main" val="31494946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TRIVE new master LSHTM.potx" id="{1CDF62BC-80A0-4956-9F72-29A035B6872D}" vid="{B5276332-7041-47CD-8328-2F54F9AF74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STRIVE new master LSHTM</Template>
  <TotalTime>2190</TotalTime>
  <Words>1529</Words>
  <Application>Microsoft Macintosh PowerPoint</Application>
  <PresentationFormat>On-screen Show (4:3)</PresentationFormat>
  <Paragraphs>122</Paragraphs>
  <Slides>11</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Tahoma</vt:lpstr>
      <vt:lpstr>Office Theme</vt:lpstr>
      <vt:lpstr>Poll everywhere</vt:lpstr>
      <vt:lpstr>STRIVE:  Tackling the structural drivers of HIV</vt:lpstr>
      <vt:lpstr>Background</vt:lpstr>
      <vt:lpstr>Aims of the day</vt:lpstr>
      <vt:lpstr>RPC partners</vt:lpstr>
      <vt:lpstr>Co-hosts</vt:lpstr>
      <vt:lpstr>Order of the day</vt:lpstr>
      <vt:lpstr>Panelists</vt:lpstr>
      <vt:lpstr>Main questions of the day</vt:lpstr>
      <vt:lpstr>Outcome</vt:lpstr>
      <vt:lpstr>Opening Speaker: Catherine Sozi</vt:lpstr>
    </vt:vector>
  </TitlesOfParts>
  <Company>London School of Hygiene &amp; Tropical Medicine</Company>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Annie Holmes</dc:creator>
  <cp:lastModifiedBy>Mitzy Gafos</cp:lastModifiedBy>
  <cp:revision>75</cp:revision>
  <dcterms:created xsi:type="dcterms:W3CDTF">2016-09-15T19:10:47Z</dcterms:created>
  <dcterms:modified xsi:type="dcterms:W3CDTF">2018-07-21T05:49:20Z</dcterms:modified>
</cp:coreProperties>
</file>